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custDataLst>
    <p:tags r:id="rId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720" y="-72"/>
      </p:cViewPr>
      <p:guideLst>
        <p:guide orient="horz" pos="1620"/>
        <p:guide orient="horz" pos="3026"/>
        <p:guide orient="horz" pos="2709"/>
        <p:guide orient="horz" pos="214"/>
        <p:guide pos="2880"/>
        <p:guide pos="2653"/>
        <p:guide pos="3107"/>
        <p:guide pos="5556"/>
        <p:guide pos="249"/>
        <p:guide pos="1429"/>
        <p:guide pos="4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3731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116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0460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852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1541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2448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247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475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9160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184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0965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5640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275606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/>
                </a:solidFill>
              </a:rPr>
              <a:t>Ядерные силы</a:t>
            </a:r>
            <a:r>
              <a:rPr lang="ru-RU" sz="4400" b="1" dirty="0" smtClean="0">
                <a:solidFill>
                  <a:schemeClr val="tx2"/>
                </a:solidFill>
              </a:rPr>
              <a:t>.</a:t>
            </a:r>
            <a:endParaRPr lang="ru-RU" sz="4400" b="1" dirty="0" smtClean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81" t="51506" r="1846"/>
          <a:stretch/>
        </p:blipFill>
        <p:spPr>
          <a:xfrm>
            <a:off x="503866" y="3075806"/>
            <a:ext cx="3456384" cy="18613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32362" y="3179759"/>
            <a:ext cx="3888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Очень важно не перестать задавать вопросы. Любопытство не случайно дано человеку</a:t>
            </a:r>
            <a:r>
              <a:rPr lang="ru-RU" dirty="0" smtClean="0"/>
              <a:t>.</a:t>
            </a:r>
          </a:p>
          <a:p>
            <a:pPr algn="r"/>
            <a:r>
              <a:rPr lang="ru-RU" dirty="0" smtClean="0"/>
              <a:t>А. </a:t>
            </a:r>
            <a:r>
              <a:rPr lang="ru-RU" dirty="0" err="1" smtClean="0"/>
              <a:t>Эйншиейн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985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2" y="331857"/>
            <a:ext cx="3887787" cy="362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Протонно-нейтронная </a:t>
            </a:r>
            <a:r>
              <a:rPr lang="ru-RU" b="1" dirty="0"/>
              <a:t>модель строения </a:t>
            </a:r>
            <a:r>
              <a:rPr lang="ru-RU" b="1" dirty="0" smtClean="0"/>
              <a:t>ядра:</a:t>
            </a:r>
            <a:r>
              <a:rPr lang="ru-RU" dirty="0" smtClean="0"/>
              <a:t> </a:t>
            </a:r>
            <a:r>
              <a:rPr lang="ru-RU" dirty="0"/>
              <a:t>все ядра химических элементов состоят из двух видов частиц — протонов и нейтронов</a:t>
            </a:r>
            <a:r>
              <a:rPr lang="ru-RU" dirty="0" smtClean="0"/>
              <a:t>.</a:t>
            </a:r>
          </a:p>
          <a:p>
            <a:endParaRPr lang="ru-RU" sz="1050" dirty="0"/>
          </a:p>
          <a:p>
            <a:r>
              <a:rPr lang="ru-RU" dirty="0"/>
              <a:t>Протоны и нейтроны называются </a:t>
            </a:r>
            <a:r>
              <a:rPr lang="ru-RU" b="1" dirty="0"/>
              <a:t>нуклонами</a:t>
            </a:r>
            <a:r>
              <a:rPr lang="ru-RU" dirty="0" smtClean="0"/>
              <a:t>.</a:t>
            </a:r>
          </a:p>
          <a:p>
            <a:endParaRPr lang="ru-RU" sz="1050" dirty="0" smtClean="0"/>
          </a:p>
          <a:p>
            <a:r>
              <a:rPr lang="ru-RU" b="1" dirty="0"/>
              <a:t>Изотопы</a:t>
            </a:r>
            <a:r>
              <a:rPr lang="ru-RU" dirty="0"/>
              <a:t> — это разновидности атомов какого-либо химического элемента, которые имеют одинаковый атомный номер, но при этом разные массовые числа.</a:t>
            </a:r>
          </a:p>
          <a:p>
            <a:endParaRPr lang="ru-RU" sz="105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51423" y="2500096"/>
            <a:ext cx="491296" cy="467558"/>
            <a:chOff x="5148322" y="3086895"/>
            <a:chExt cx="491296" cy="467558"/>
          </a:xfrm>
        </p:grpSpPr>
        <p:sp>
          <p:nvSpPr>
            <p:cNvPr id="5" name="Овал 4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" name="TextBox 5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Группа 6"/>
          <p:cNvGrpSpPr/>
          <p:nvPr/>
        </p:nvGrpSpPr>
        <p:grpSpPr>
          <a:xfrm>
            <a:off x="3135249" y="2505421"/>
            <a:ext cx="481927" cy="467558"/>
            <a:chOff x="4926036" y="1343307"/>
            <a:chExt cx="481927" cy="467558"/>
          </a:xfrm>
        </p:grpSpPr>
        <p:sp>
          <p:nvSpPr>
            <p:cNvPr id="8" name="Овал 7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87" name="TextBox 8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Овал 9"/>
          <p:cNvSpPr/>
          <p:nvPr/>
        </p:nvSpPr>
        <p:spPr>
          <a:xfrm>
            <a:off x="1431116" y="772836"/>
            <a:ext cx="1506687" cy="154475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957685" y="1851920"/>
            <a:ext cx="491296" cy="467558"/>
            <a:chOff x="5148322" y="3086895"/>
            <a:chExt cx="491296" cy="467558"/>
          </a:xfrm>
        </p:grpSpPr>
        <p:sp>
          <p:nvSpPr>
            <p:cNvPr id="12" name="Овал 11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6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Группа 13"/>
          <p:cNvGrpSpPr/>
          <p:nvPr/>
        </p:nvGrpSpPr>
        <p:grpSpPr>
          <a:xfrm>
            <a:off x="1671335" y="1731002"/>
            <a:ext cx="481927" cy="467558"/>
            <a:chOff x="4926036" y="1343307"/>
            <a:chExt cx="481927" cy="467558"/>
          </a:xfrm>
        </p:grpSpPr>
        <p:sp>
          <p:nvSpPr>
            <p:cNvPr id="15" name="Овал 14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9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Группа 16"/>
          <p:cNvGrpSpPr/>
          <p:nvPr/>
        </p:nvGrpSpPr>
        <p:grpSpPr>
          <a:xfrm>
            <a:off x="1988714" y="1512625"/>
            <a:ext cx="481927" cy="467558"/>
            <a:chOff x="4926036" y="1343307"/>
            <a:chExt cx="481927" cy="467558"/>
          </a:xfrm>
        </p:grpSpPr>
        <p:sp>
          <p:nvSpPr>
            <p:cNvPr id="18" name="Овал 17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3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Группа 19"/>
          <p:cNvGrpSpPr/>
          <p:nvPr/>
        </p:nvGrpSpPr>
        <p:grpSpPr>
          <a:xfrm>
            <a:off x="2146936" y="1287208"/>
            <a:ext cx="481927" cy="467558"/>
            <a:chOff x="4926036" y="1343307"/>
            <a:chExt cx="481927" cy="467558"/>
          </a:xfrm>
        </p:grpSpPr>
        <p:sp>
          <p:nvSpPr>
            <p:cNvPr id="21" name="Овал 20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Группа 22"/>
          <p:cNvGrpSpPr/>
          <p:nvPr/>
        </p:nvGrpSpPr>
        <p:grpSpPr>
          <a:xfrm>
            <a:off x="1645515" y="882711"/>
            <a:ext cx="481927" cy="467558"/>
            <a:chOff x="4926036" y="1343307"/>
            <a:chExt cx="481927" cy="467558"/>
          </a:xfrm>
        </p:grpSpPr>
        <p:sp>
          <p:nvSpPr>
            <p:cNvPr id="24" name="Овал 23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6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Группа 25"/>
          <p:cNvGrpSpPr/>
          <p:nvPr/>
        </p:nvGrpSpPr>
        <p:grpSpPr>
          <a:xfrm>
            <a:off x="2274138" y="1702806"/>
            <a:ext cx="481927" cy="467558"/>
            <a:chOff x="4926036" y="1343307"/>
            <a:chExt cx="481927" cy="467558"/>
          </a:xfrm>
        </p:grpSpPr>
        <p:sp>
          <p:nvSpPr>
            <p:cNvPr id="27" name="Овал 26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9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Группа 28"/>
          <p:cNvGrpSpPr/>
          <p:nvPr/>
        </p:nvGrpSpPr>
        <p:grpSpPr>
          <a:xfrm>
            <a:off x="1479477" y="1136309"/>
            <a:ext cx="491296" cy="467558"/>
            <a:chOff x="5148322" y="3086895"/>
            <a:chExt cx="491296" cy="467558"/>
          </a:xfrm>
        </p:grpSpPr>
        <p:sp>
          <p:nvSpPr>
            <p:cNvPr id="30" name="Овал 29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0" cstate="print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Группа 31"/>
          <p:cNvGrpSpPr/>
          <p:nvPr/>
        </p:nvGrpSpPr>
        <p:grpSpPr>
          <a:xfrm>
            <a:off x="1488846" y="1497223"/>
            <a:ext cx="481927" cy="467558"/>
            <a:chOff x="4926036" y="1343307"/>
            <a:chExt cx="481927" cy="467558"/>
          </a:xfrm>
        </p:grpSpPr>
        <p:sp>
          <p:nvSpPr>
            <p:cNvPr id="33" name="Овал 32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11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Группа 34"/>
          <p:cNvGrpSpPr/>
          <p:nvPr/>
        </p:nvGrpSpPr>
        <p:grpSpPr>
          <a:xfrm>
            <a:off x="2226695" y="877386"/>
            <a:ext cx="481927" cy="467558"/>
            <a:chOff x="4926036" y="1343307"/>
            <a:chExt cx="481927" cy="467558"/>
          </a:xfrm>
        </p:grpSpPr>
        <p:sp>
          <p:nvSpPr>
            <p:cNvPr id="36" name="Овал 35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12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Группа 37"/>
          <p:cNvGrpSpPr/>
          <p:nvPr/>
        </p:nvGrpSpPr>
        <p:grpSpPr>
          <a:xfrm>
            <a:off x="1804864" y="1305918"/>
            <a:ext cx="491296" cy="467558"/>
            <a:chOff x="5148322" y="3086895"/>
            <a:chExt cx="491296" cy="467558"/>
          </a:xfrm>
        </p:grpSpPr>
        <p:sp>
          <p:nvSpPr>
            <p:cNvPr id="39" name="Овал 38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3" cstate="print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Группа 40"/>
          <p:cNvGrpSpPr/>
          <p:nvPr/>
        </p:nvGrpSpPr>
        <p:grpSpPr>
          <a:xfrm>
            <a:off x="1943495" y="1072139"/>
            <a:ext cx="481927" cy="467558"/>
            <a:chOff x="4926036" y="1343307"/>
            <a:chExt cx="481927" cy="467558"/>
          </a:xfrm>
        </p:grpSpPr>
        <p:sp>
          <p:nvSpPr>
            <p:cNvPr id="42" name="Овал 41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75" name="TextBox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14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Группа 43"/>
          <p:cNvGrpSpPr/>
          <p:nvPr/>
        </p:nvGrpSpPr>
        <p:grpSpPr>
          <a:xfrm>
            <a:off x="1957685" y="1856966"/>
            <a:ext cx="491296" cy="467558"/>
            <a:chOff x="5148322" y="3086895"/>
            <a:chExt cx="491296" cy="467558"/>
          </a:xfrm>
        </p:grpSpPr>
        <p:sp>
          <p:nvSpPr>
            <p:cNvPr id="45" name="Овал 44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31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5" cstate="print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Группа 46"/>
          <p:cNvGrpSpPr/>
          <p:nvPr/>
        </p:nvGrpSpPr>
        <p:grpSpPr>
          <a:xfrm>
            <a:off x="1951489" y="783476"/>
            <a:ext cx="491296" cy="467558"/>
            <a:chOff x="5148322" y="3086895"/>
            <a:chExt cx="491296" cy="467558"/>
          </a:xfrm>
        </p:grpSpPr>
        <p:sp>
          <p:nvSpPr>
            <p:cNvPr id="48" name="Овал 47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63" name="TextBox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6" cstate="print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Группа 49"/>
          <p:cNvGrpSpPr/>
          <p:nvPr/>
        </p:nvGrpSpPr>
        <p:grpSpPr>
          <a:xfrm>
            <a:off x="2404238" y="1072139"/>
            <a:ext cx="491296" cy="467558"/>
            <a:chOff x="5148322" y="3086895"/>
            <a:chExt cx="491296" cy="467558"/>
          </a:xfrm>
        </p:grpSpPr>
        <p:sp>
          <p:nvSpPr>
            <p:cNvPr id="51" name="Овал 50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7" cstate="print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Группа 52"/>
          <p:cNvGrpSpPr/>
          <p:nvPr/>
        </p:nvGrpSpPr>
        <p:grpSpPr>
          <a:xfrm>
            <a:off x="2442655" y="1384362"/>
            <a:ext cx="491296" cy="467558"/>
            <a:chOff x="5148322" y="3086895"/>
            <a:chExt cx="491296" cy="467558"/>
          </a:xfrm>
        </p:grpSpPr>
        <p:sp>
          <p:nvSpPr>
            <p:cNvPr id="54" name="Овал 53"/>
            <p:cNvSpPr/>
            <p:nvPr/>
          </p:nvSpPr>
          <p:spPr>
            <a:xfrm>
              <a:off x="5148322" y="3086895"/>
              <a:ext cx="469274" cy="46755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655" y="3131678"/>
                  <a:ext cx="475963" cy="369332"/>
                </a:xfrm>
                <a:prstGeom prst="rect">
                  <a:avLst/>
                </a:prstGeom>
                <a:blipFill rotWithShape="1">
                  <a:blip r:embed="rId18" cstate="print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Группа 55"/>
          <p:cNvGrpSpPr/>
          <p:nvPr/>
        </p:nvGrpSpPr>
        <p:grpSpPr>
          <a:xfrm>
            <a:off x="2127442" y="1283609"/>
            <a:ext cx="481927" cy="467558"/>
            <a:chOff x="4926036" y="1343307"/>
            <a:chExt cx="481927" cy="467558"/>
          </a:xfrm>
        </p:grpSpPr>
        <p:sp>
          <p:nvSpPr>
            <p:cNvPr id="57" name="Овал 56"/>
            <p:cNvSpPr/>
            <p:nvPr/>
          </p:nvSpPr>
          <p:spPr>
            <a:xfrm>
              <a:off x="4932363" y="1343307"/>
              <a:ext cx="469274" cy="46755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78" name="TextBox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036" y="1385781"/>
                  <a:ext cx="481927" cy="371961"/>
                </a:xfrm>
                <a:prstGeom prst="rect">
                  <a:avLst/>
                </a:prstGeom>
                <a:blipFill rotWithShape="1">
                  <a:blip r:embed="rId19" cstate="print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9" name="TextBox 58"/>
          <p:cNvSpPr txBox="1"/>
          <p:nvPr/>
        </p:nvSpPr>
        <p:spPr>
          <a:xfrm>
            <a:off x="502221" y="2972979"/>
            <a:ext cx="879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протон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2873512" y="2972979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нейтрон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1735450" y="3955926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нуклон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54502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95062E-6 L -0.13177 0.1228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97" y="614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19753E-6 L 0.11007 0.2342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" y="11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0.00216 L 0.11059 0.1987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1" y="10031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339 L -0.11059 0.16852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85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9" grpId="0"/>
      <p:bldP spid="60" grpId="0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997" y="342007"/>
            <a:ext cx="1905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Выноска-облако 3"/>
          <p:cNvSpPr/>
          <p:nvPr/>
        </p:nvSpPr>
        <p:spPr>
          <a:xfrm>
            <a:off x="2411760" y="219304"/>
            <a:ext cx="3888432" cy="2160240"/>
          </a:xfrm>
          <a:prstGeom prst="cloudCallout">
            <a:avLst>
              <a:gd name="adj1" fmla="val -63856"/>
              <a:gd name="adj2" fmla="val 6132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712768" y="1491630"/>
            <a:ext cx="2203028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52936" y="514594"/>
            <a:ext cx="3006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Почему </a:t>
            </a:r>
            <a:r>
              <a:rPr lang="ru-RU" sz="1600" dirty="0"/>
              <a:t>ядра не </a:t>
            </a:r>
            <a:r>
              <a:rPr lang="ru-RU" sz="1600" dirty="0" smtClean="0"/>
              <a:t>распадаются</a:t>
            </a:r>
          </a:p>
          <a:p>
            <a:pPr algn="ctr"/>
            <a:r>
              <a:rPr lang="ru-RU" sz="1600" dirty="0" smtClean="0"/>
              <a:t>на </a:t>
            </a:r>
            <a:r>
              <a:rPr lang="ru-RU" sz="1600" dirty="0"/>
              <a:t>отдельные нуклоны под действием сил </a:t>
            </a:r>
            <a:r>
              <a:rPr lang="ru-RU" sz="1600" dirty="0" err="1" smtClean="0"/>
              <a:t>электростатичес</a:t>
            </a:r>
            <a:r>
              <a:rPr lang="ru-RU" sz="1600" dirty="0" smtClean="0"/>
              <a:t>-кого </a:t>
            </a:r>
            <a:r>
              <a:rPr lang="ru-RU" sz="1600" dirty="0"/>
              <a:t>отталкивания между положительно заряженными протонами?</a:t>
            </a:r>
          </a:p>
        </p:txBody>
      </p:sp>
      <p:sp>
        <p:nvSpPr>
          <p:cNvPr id="5" name="Выноска-облако 4"/>
          <p:cNvSpPr/>
          <p:nvPr/>
        </p:nvSpPr>
        <p:spPr>
          <a:xfrm>
            <a:off x="2627784" y="2507596"/>
            <a:ext cx="3672408" cy="2016224"/>
          </a:xfrm>
          <a:prstGeom prst="cloudCallout">
            <a:avLst>
              <a:gd name="adj1" fmla="val 69710"/>
              <a:gd name="adj2" fmla="val -17382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2730878"/>
            <a:ext cx="30963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 smtClean="0"/>
              <a:t>Мда</a:t>
            </a:r>
            <a:r>
              <a:rPr lang="ru-RU" sz="1600" dirty="0" smtClean="0"/>
              <a:t>, ведь нуклоны </a:t>
            </a:r>
            <a:r>
              <a:rPr lang="ru-RU" sz="1600" dirty="0"/>
              <a:t>не могут удерживаться вместе за счет сил притяжения гравитационной или магнитной природы, поскольку эти силы существенно меньше электростатических.</a:t>
            </a:r>
          </a:p>
        </p:txBody>
      </p:sp>
    </p:spTree>
    <p:extLst>
      <p:ext uri="{BB962C8B-B14F-4D97-AF65-F5344CB8AC3E}">
        <p14:creationId xmlns:p14="http://schemas.microsoft.com/office/powerpoint/2010/main" xmlns="" val="374260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5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Группа 32"/>
          <p:cNvGrpSpPr/>
          <p:nvPr/>
        </p:nvGrpSpPr>
        <p:grpSpPr>
          <a:xfrm>
            <a:off x="3897161" y="-317706"/>
            <a:ext cx="1006085" cy="740653"/>
            <a:chOff x="4400204" y="503361"/>
            <a:chExt cx="1006085" cy="740653"/>
          </a:xfrm>
        </p:grpSpPr>
        <p:sp>
          <p:nvSpPr>
            <p:cNvPr id="31" name="Полилиния 30"/>
            <p:cNvSpPr/>
            <p:nvPr/>
          </p:nvSpPr>
          <p:spPr>
            <a:xfrm rot="586204">
              <a:off x="4458437" y="503361"/>
              <a:ext cx="947852" cy="740653"/>
            </a:xfrm>
            <a:custGeom>
              <a:avLst/>
              <a:gdLst>
                <a:gd name="connsiteX0" fmla="*/ 1103970 w 1103970"/>
                <a:gd name="connsiteY0" fmla="*/ 0 h 903249"/>
                <a:gd name="connsiteX1" fmla="*/ 524107 w 1103970"/>
                <a:gd name="connsiteY1" fmla="*/ 178420 h 903249"/>
                <a:gd name="connsiteX2" fmla="*/ 691375 w 1103970"/>
                <a:gd name="connsiteY2" fmla="*/ 646771 h 903249"/>
                <a:gd name="connsiteX3" fmla="*/ 211873 w 1103970"/>
                <a:gd name="connsiteY3" fmla="*/ 412595 h 903249"/>
                <a:gd name="connsiteX4" fmla="*/ 256478 w 1103970"/>
                <a:gd name="connsiteY4" fmla="*/ 758283 h 903249"/>
                <a:gd name="connsiteX5" fmla="*/ 0 w 1103970"/>
                <a:gd name="connsiteY5" fmla="*/ 903249 h 903249"/>
                <a:gd name="connsiteX0" fmla="*/ 936701 w 936701"/>
                <a:gd name="connsiteY0" fmla="*/ 102317 h 737937"/>
                <a:gd name="connsiteX1" fmla="*/ 524107 w 936701"/>
                <a:gd name="connsiteY1" fmla="*/ 13108 h 737937"/>
                <a:gd name="connsiteX2" fmla="*/ 691375 w 936701"/>
                <a:gd name="connsiteY2" fmla="*/ 481459 h 737937"/>
                <a:gd name="connsiteX3" fmla="*/ 211873 w 936701"/>
                <a:gd name="connsiteY3" fmla="*/ 247283 h 737937"/>
                <a:gd name="connsiteX4" fmla="*/ 256478 w 936701"/>
                <a:gd name="connsiteY4" fmla="*/ 592971 h 737937"/>
                <a:gd name="connsiteX5" fmla="*/ 0 w 936701"/>
                <a:gd name="connsiteY5" fmla="*/ 737937 h 737937"/>
                <a:gd name="connsiteX0" fmla="*/ 947852 w 947852"/>
                <a:gd name="connsiteY0" fmla="*/ 82731 h 740653"/>
                <a:gd name="connsiteX1" fmla="*/ 524107 w 947852"/>
                <a:gd name="connsiteY1" fmla="*/ 15824 h 740653"/>
                <a:gd name="connsiteX2" fmla="*/ 691375 w 947852"/>
                <a:gd name="connsiteY2" fmla="*/ 484175 h 740653"/>
                <a:gd name="connsiteX3" fmla="*/ 211873 w 947852"/>
                <a:gd name="connsiteY3" fmla="*/ 249999 h 740653"/>
                <a:gd name="connsiteX4" fmla="*/ 256478 w 947852"/>
                <a:gd name="connsiteY4" fmla="*/ 595687 h 740653"/>
                <a:gd name="connsiteX5" fmla="*/ 0 w 947852"/>
                <a:gd name="connsiteY5" fmla="*/ 740653 h 74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7852" h="740653">
                  <a:moveTo>
                    <a:pt x="947852" y="82731"/>
                  </a:moveTo>
                  <a:cubicBezTo>
                    <a:pt x="692303" y="118043"/>
                    <a:pt x="566853" y="-51083"/>
                    <a:pt x="524107" y="15824"/>
                  </a:cubicBezTo>
                  <a:cubicBezTo>
                    <a:pt x="481361" y="82731"/>
                    <a:pt x="743414" y="445146"/>
                    <a:pt x="691375" y="484175"/>
                  </a:cubicBezTo>
                  <a:cubicBezTo>
                    <a:pt x="639336" y="523204"/>
                    <a:pt x="284356" y="231414"/>
                    <a:pt x="211873" y="249999"/>
                  </a:cubicBezTo>
                  <a:cubicBezTo>
                    <a:pt x="139390" y="268584"/>
                    <a:pt x="291790" y="513911"/>
                    <a:pt x="256478" y="595687"/>
                  </a:cubicBezTo>
                  <a:cubicBezTo>
                    <a:pt x="221166" y="677463"/>
                    <a:pt x="110583" y="709058"/>
                    <a:pt x="0" y="740653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00204" y="76165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i="1" dirty="0">
                  <a:solidFill>
                    <a:srgbClr val="00B050"/>
                  </a:solidFill>
                </a:rPr>
                <a:t>Е</a:t>
              </a:r>
            </a:p>
          </p:txBody>
        </p:sp>
      </p:grpSp>
      <p:sp>
        <p:nvSpPr>
          <p:cNvPr id="30" name="Овал 29"/>
          <p:cNvSpPr/>
          <p:nvPr/>
        </p:nvSpPr>
        <p:spPr>
          <a:xfrm>
            <a:off x="2763841" y="2348871"/>
            <a:ext cx="1224136" cy="12241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611560" y="2348871"/>
            <a:ext cx="1224136" cy="12241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угольник 1"/>
              <p:cNvSpPr/>
              <p:nvPr/>
            </p:nvSpPr>
            <p:spPr>
              <a:xfrm>
                <a:off x="1015947" y="3750965"/>
                <a:ext cx="24111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=4,5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−12</m:t>
                          </m:r>
                        </m:sup>
                      </m:sSup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Дж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947" y="3750965"/>
                <a:ext cx="2411173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Группа 16"/>
          <p:cNvGrpSpPr/>
          <p:nvPr/>
        </p:nvGrpSpPr>
        <p:grpSpPr>
          <a:xfrm>
            <a:off x="1457714" y="1213556"/>
            <a:ext cx="648072" cy="648072"/>
            <a:chOff x="3284240" y="1866416"/>
            <a:chExt cx="648072" cy="648072"/>
          </a:xfrm>
        </p:grpSpPr>
        <p:sp>
          <p:nvSpPr>
            <p:cNvPr id="18" name="Овал 17"/>
            <p:cNvSpPr/>
            <p:nvPr/>
          </p:nvSpPr>
          <p:spPr>
            <a:xfrm>
              <a:off x="3284240" y="1866416"/>
              <a:ext cx="648072" cy="64807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3322525" y="1957856"/>
                  <a:ext cx="571502" cy="4651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22525" y="1957856"/>
                  <a:ext cx="571502" cy="465192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Овал 3"/>
          <p:cNvSpPr/>
          <p:nvPr/>
        </p:nvSpPr>
        <p:spPr>
          <a:xfrm>
            <a:off x="1398161" y="632774"/>
            <a:ext cx="1521927" cy="152192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1457714" y="1215063"/>
            <a:ext cx="648072" cy="648072"/>
            <a:chOff x="3284240" y="1866416"/>
            <a:chExt cx="648072" cy="648072"/>
          </a:xfrm>
        </p:grpSpPr>
        <p:sp>
          <p:nvSpPr>
            <p:cNvPr id="8" name="Овал 7"/>
            <p:cNvSpPr/>
            <p:nvPr/>
          </p:nvSpPr>
          <p:spPr>
            <a:xfrm>
              <a:off x="3284240" y="1866416"/>
              <a:ext cx="648072" cy="64807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" name="TextBox 8"/>
                <p:cNvSpPr txBox="1"/>
                <p:nvPr/>
              </p:nvSpPr>
              <p:spPr>
                <a:xfrm>
                  <a:off x="3322525" y="1957856"/>
                  <a:ext cx="571502" cy="4651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22525" y="1957856"/>
                  <a:ext cx="571502" cy="465192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Группа 12"/>
          <p:cNvGrpSpPr/>
          <p:nvPr/>
        </p:nvGrpSpPr>
        <p:grpSpPr>
          <a:xfrm>
            <a:off x="1659214" y="720643"/>
            <a:ext cx="648072" cy="648072"/>
            <a:chOff x="3131840" y="627534"/>
            <a:chExt cx="648072" cy="648072"/>
          </a:xfrm>
        </p:grpSpPr>
        <p:sp>
          <p:nvSpPr>
            <p:cNvPr id="5" name="Овал 4"/>
            <p:cNvSpPr/>
            <p:nvPr/>
          </p:nvSpPr>
          <p:spPr>
            <a:xfrm>
              <a:off x="3131840" y="627534"/>
              <a:ext cx="648072" cy="64807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166982" y="717467"/>
                  <a:ext cx="577787" cy="4682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6982" y="717467"/>
                  <a:ext cx="577787" cy="468205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b="-129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Группа 19"/>
          <p:cNvGrpSpPr/>
          <p:nvPr/>
        </p:nvGrpSpPr>
        <p:grpSpPr>
          <a:xfrm>
            <a:off x="1653120" y="720643"/>
            <a:ext cx="648072" cy="648072"/>
            <a:chOff x="3131840" y="627534"/>
            <a:chExt cx="648072" cy="648072"/>
          </a:xfrm>
        </p:grpSpPr>
        <p:sp>
          <p:nvSpPr>
            <p:cNvPr id="21" name="Овал 20"/>
            <p:cNvSpPr/>
            <p:nvPr/>
          </p:nvSpPr>
          <p:spPr>
            <a:xfrm>
              <a:off x="3131840" y="627534"/>
              <a:ext cx="648072" cy="64807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3166982" y="717467"/>
                  <a:ext cx="577787" cy="4682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6982" y="717467"/>
                  <a:ext cx="577787" cy="468205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b="-129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Группа 14"/>
          <p:cNvGrpSpPr/>
          <p:nvPr/>
        </p:nvGrpSpPr>
        <p:grpSpPr>
          <a:xfrm>
            <a:off x="2183249" y="890071"/>
            <a:ext cx="648072" cy="648072"/>
            <a:chOff x="3978424" y="1323167"/>
            <a:chExt cx="648072" cy="648072"/>
          </a:xfrm>
        </p:grpSpPr>
        <p:sp>
          <p:nvSpPr>
            <p:cNvPr id="7" name="Овал 6"/>
            <p:cNvSpPr/>
            <p:nvPr/>
          </p:nvSpPr>
          <p:spPr>
            <a:xfrm>
              <a:off x="3978424" y="1323167"/>
              <a:ext cx="648072" cy="64807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4016709" y="1414607"/>
                  <a:ext cx="571502" cy="4651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6709" y="1414607"/>
                  <a:ext cx="571502" cy="465192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Группа 13"/>
          <p:cNvGrpSpPr/>
          <p:nvPr/>
        </p:nvGrpSpPr>
        <p:grpSpPr>
          <a:xfrm>
            <a:off x="1946704" y="1447659"/>
            <a:ext cx="648072" cy="648072"/>
            <a:chOff x="4211638" y="342259"/>
            <a:chExt cx="648072" cy="648072"/>
          </a:xfrm>
        </p:grpSpPr>
        <p:sp>
          <p:nvSpPr>
            <p:cNvPr id="6" name="Овал 5"/>
            <p:cNvSpPr/>
            <p:nvPr/>
          </p:nvSpPr>
          <p:spPr>
            <a:xfrm>
              <a:off x="4211638" y="342259"/>
              <a:ext cx="648072" cy="64807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4248184" y="432192"/>
                  <a:ext cx="577787" cy="4682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48184" y="432192"/>
                  <a:ext cx="577787" cy="468205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 b="-129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Группа 22"/>
          <p:cNvGrpSpPr/>
          <p:nvPr/>
        </p:nvGrpSpPr>
        <p:grpSpPr>
          <a:xfrm>
            <a:off x="2188668" y="877480"/>
            <a:ext cx="648072" cy="648072"/>
            <a:chOff x="3978424" y="1323167"/>
            <a:chExt cx="648072" cy="648072"/>
          </a:xfrm>
        </p:grpSpPr>
        <p:sp>
          <p:nvSpPr>
            <p:cNvPr id="24" name="Овал 23"/>
            <p:cNvSpPr/>
            <p:nvPr/>
          </p:nvSpPr>
          <p:spPr>
            <a:xfrm>
              <a:off x="3978424" y="1323167"/>
              <a:ext cx="648072" cy="64807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016709" y="1414607"/>
                  <a:ext cx="571502" cy="4651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6709" y="1414607"/>
                  <a:ext cx="571502" cy="465192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Группа 25"/>
          <p:cNvGrpSpPr/>
          <p:nvPr/>
        </p:nvGrpSpPr>
        <p:grpSpPr>
          <a:xfrm>
            <a:off x="1948107" y="1447659"/>
            <a:ext cx="648072" cy="648072"/>
            <a:chOff x="4211638" y="342259"/>
            <a:chExt cx="648072" cy="648072"/>
          </a:xfrm>
        </p:grpSpPr>
        <p:sp>
          <p:nvSpPr>
            <p:cNvPr id="27" name="Овал 26"/>
            <p:cNvSpPr/>
            <p:nvPr/>
          </p:nvSpPr>
          <p:spPr>
            <a:xfrm>
              <a:off x="4211638" y="342259"/>
              <a:ext cx="648072" cy="64807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4248184" y="432192"/>
                  <a:ext cx="577787" cy="4682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48184" y="432192"/>
                  <a:ext cx="577787" cy="468205"/>
                </a:xfrm>
                <a:prstGeom prst="rect">
                  <a:avLst/>
                </a:prstGeom>
                <a:blipFill rotWithShape="1">
                  <a:blip r:embed="rId10" cstate="print"/>
                  <a:stretch>
                    <a:fillRect b="-129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" name="Овал 33"/>
          <p:cNvSpPr/>
          <p:nvPr/>
        </p:nvSpPr>
        <p:spPr>
          <a:xfrm>
            <a:off x="6877588" y="1304400"/>
            <a:ext cx="469398" cy="469398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 rot="19579978">
            <a:off x="6652560" y="357242"/>
            <a:ext cx="919452" cy="242445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 rot="3208315">
            <a:off x="6649442" y="243712"/>
            <a:ext cx="925686" cy="265151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3" name="Группа 42"/>
          <p:cNvGrpSpPr/>
          <p:nvPr/>
        </p:nvGrpSpPr>
        <p:grpSpPr>
          <a:xfrm>
            <a:off x="6222159" y="574493"/>
            <a:ext cx="300082" cy="369332"/>
            <a:chOff x="5377856" y="836317"/>
            <a:chExt cx="300082" cy="369332"/>
          </a:xfrm>
        </p:grpSpPr>
        <p:sp>
          <p:nvSpPr>
            <p:cNvPr id="41" name="Овал 40"/>
            <p:cNvSpPr/>
            <p:nvPr/>
          </p:nvSpPr>
          <p:spPr>
            <a:xfrm>
              <a:off x="5396985" y="890071"/>
              <a:ext cx="261824" cy="26182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377856" y="83631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–</a:t>
              </a:r>
              <a:endParaRPr lang="ru-RU" b="1" dirty="0"/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6222159" y="574493"/>
            <a:ext cx="300082" cy="369332"/>
            <a:chOff x="6222159" y="574493"/>
            <a:chExt cx="300082" cy="369332"/>
          </a:xfrm>
        </p:grpSpPr>
        <p:sp>
          <p:nvSpPr>
            <p:cNvPr id="38" name="Овал 37"/>
            <p:cNvSpPr/>
            <p:nvPr/>
          </p:nvSpPr>
          <p:spPr>
            <a:xfrm>
              <a:off x="6241288" y="628247"/>
              <a:ext cx="261824" cy="26182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222159" y="57449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–</a:t>
              </a:r>
              <a:endParaRPr lang="ru-RU" b="1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6596635" y="2164205"/>
            <a:ext cx="300082" cy="369332"/>
            <a:chOff x="5752332" y="2426029"/>
            <a:chExt cx="300082" cy="369332"/>
          </a:xfrm>
        </p:grpSpPr>
        <p:sp>
          <p:nvSpPr>
            <p:cNvPr id="42" name="Овал 41"/>
            <p:cNvSpPr/>
            <p:nvPr/>
          </p:nvSpPr>
          <p:spPr>
            <a:xfrm>
              <a:off x="5771461" y="2479783"/>
              <a:ext cx="261824" cy="26182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752332" y="2426029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–</a:t>
              </a:r>
              <a:endParaRPr lang="ru-RU" b="1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6597094" y="2164205"/>
            <a:ext cx="300082" cy="369332"/>
            <a:chOff x="6597094" y="2164205"/>
            <a:chExt cx="300082" cy="369332"/>
          </a:xfrm>
        </p:grpSpPr>
        <p:sp>
          <p:nvSpPr>
            <p:cNvPr id="40" name="Овал 39"/>
            <p:cNvSpPr/>
            <p:nvPr/>
          </p:nvSpPr>
          <p:spPr>
            <a:xfrm>
              <a:off x="6615764" y="2217959"/>
              <a:ext cx="261824" cy="26182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597094" y="216420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–</a:t>
              </a:r>
              <a:endParaRPr lang="ru-RU" b="1" dirty="0"/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8325260" y="-166160"/>
            <a:ext cx="1006085" cy="740653"/>
            <a:chOff x="4400204" y="503361"/>
            <a:chExt cx="1006085" cy="740653"/>
          </a:xfrm>
        </p:grpSpPr>
        <p:sp>
          <p:nvSpPr>
            <p:cNvPr id="52" name="Полилиния 51"/>
            <p:cNvSpPr/>
            <p:nvPr/>
          </p:nvSpPr>
          <p:spPr>
            <a:xfrm rot="586204">
              <a:off x="4458437" y="503361"/>
              <a:ext cx="947852" cy="740653"/>
            </a:xfrm>
            <a:custGeom>
              <a:avLst/>
              <a:gdLst>
                <a:gd name="connsiteX0" fmla="*/ 1103970 w 1103970"/>
                <a:gd name="connsiteY0" fmla="*/ 0 h 903249"/>
                <a:gd name="connsiteX1" fmla="*/ 524107 w 1103970"/>
                <a:gd name="connsiteY1" fmla="*/ 178420 h 903249"/>
                <a:gd name="connsiteX2" fmla="*/ 691375 w 1103970"/>
                <a:gd name="connsiteY2" fmla="*/ 646771 h 903249"/>
                <a:gd name="connsiteX3" fmla="*/ 211873 w 1103970"/>
                <a:gd name="connsiteY3" fmla="*/ 412595 h 903249"/>
                <a:gd name="connsiteX4" fmla="*/ 256478 w 1103970"/>
                <a:gd name="connsiteY4" fmla="*/ 758283 h 903249"/>
                <a:gd name="connsiteX5" fmla="*/ 0 w 1103970"/>
                <a:gd name="connsiteY5" fmla="*/ 903249 h 903249"/>
                <a:gd name="connsiteX0" fmla="*/ 936701 w 936701"/>
                <a:gd name="connsiteY0" fmla="*/ 102317 h 737937"/>
                <a:gd name="connsiteX1" fmla="*/ 524107 w 936701"/>
                <a:gd name="connsiteY1" fmla="*/ 13108 h 737937"/>
                <a:gd name="connsiteX2" fmla="*/ 691375 w 936701"/>
                <a:gd name="connsiteY2" fmla="*/ 481459 h 737937"/>
                <a:gd name="connsiteX3" fmla="*/ 211873 w 936701"/>
                <a:gd name="connsiteY3" fmla="*/ 247283 h 737937"/>
                <a:gd name="connsiteX4" fmla="*/ 256478 w 936701"/>
                <a:gd name="connsiteY4" fmla="*/ 592971 h 737937"/>
                <a:gd name="connsiteX5" fmla="*/ 0 w 936701"/>
                <a:gd name="connsiteY5" fmla="*/ 737937 h 737937"/>
                <a:gd name="connsiteX0" fmla="*/ 947852 w 947852"/>
                <a:gd name="connsiteY0" fmla="*/ 82731 h 740653"/>
                <a:gd name="connsiteX1" fmla="*/ 524107 w 947852"/>
                <a:gd name="connsiteY1" fmla="*/ 15824 h 740653"/>
                <a:gd name="connsiteX2" fmla="*/ 691375 w 947852"/>
                <a:gd name="connsiteY2" fmla="*/ 484175 h 740653"/>
                <a:gd name="connsiteX3" fmla="*/ 211873 w 947852"/>
                <a:gd name="connsiteY3" fmla="*/ 249999 h 740653"/>
                <a:gd name="connsiteX4" fmla="*/ 256478 w 947852"/>
                <a:gd name="connsiteY4" fmla="*/ 595687 h 740653"/>
                <a:gd name="connsiteX5" fmla="*/ 0 w 947852"/>
                <a:gd name="connsiteY5" fmla="*/ 740653 h 74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7852" h="740653">
                  <a:moveTo>
                    <a:pt x="947852" y="82731"/>
                  </a:moveTo>
                  <a:cubicBezTo>
                    <a:pt x="692303" y="118043"/>
                    <a:pt x="566853" y="-51083"/>
                    <a:pt x="524107" y="15824"/>
                  </a:cubicBezTo>
                  <a:cubicBezTo>
                    <a:pt x="481361" y="82731"/>
                    <a:pt x="743414" y="445146"/>
                    <a:pt x="691375" y="484175"/>
                  </a:cubicBezTo>
                  <a:cubicBezTo>
                    <a:pt x="639336" y="523204"/>
                    <a:pt x="284356" y="231414"/>
                    <a:pt x="211873" y="249999"/>
                  </a:cubicBezTo>
                  <a:cubicBezTo>
                    <a:pt x="139390" y="268584"/>
                    <a:pt x="291790" y="513911"/>
                    <a:pt x="256478" y="595687"/>
                  </a:cubicBezTo>
                  <a:cubicBezTo>
                    <a:pt x="221166" y="677463"/>
                    <a:pt x="110583" y="709058"/>
                    <a:pt x="0" y="740653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400204" y="76165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i="1" dirty="0">
                  <a:solidFill>
                    <a:srgbClr val="00B050"/>
                  </a:solidFill>
                </a:rPr>
                <a:t>Е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4" name="Прямоугольник 53"/>
              <p:cNvSpPr/>
              <p:nvPr/>
            </p:nvSpPr>
            <p:spPr>
              <a:xfrm>
                <a:off x="5749784" y="3750965"/>
                <a:ext cx="241713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8,7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  <m: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8</m:t>
                          </m:r>
                        </m:sup>
                      </m:sSup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Дж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Прямоугольник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784" y="3750965"/>
                <a:ext cx="2417137" cy="400110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6588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 L -0.23316 0.2381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118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1.97653E-7 L -0.1073 0.35146 " pathEditMode="relative" ptsTypes="AA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9.88264E-8 L -0.03333 0.2856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1426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31748E-6 L 0.09757 0.21278 " pathEditMode="relative" ptsTypes="AA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44534E-6 L 0.11493 0.3653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" y="182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5.74429E-7 L -0.3316 0.46078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80" y="230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98888E-6 L -0.03125 0.47869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2393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43422E-6 L 0.12448 0.16955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15" y="84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2" grpId="0" animBg="1"/>
      <p:bldP spid="4" grpId="0" animBg="1"/>
      <p:bldP spid="34" grpId="0" animBg="1"/>
      <p:bldP spid="35" grpId="0" animBg="1"/>
      <p:bldP spid="37" grpId="0" animBg="1"/>
      <p:bldP spid="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811719" y="208526"/>
            <a:ext cx="2092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Ядерные силы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0148" y="671171"/>
            <a:ext cx="3530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1. Это </a:t>
            </a:r>
            <a:r>
              <a:rPr lang="ru-RU" dirty="0"/>
              <a:t>короткодействующие силы.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850" y="339725"/>
            <a:ext cx="4248150" cy="223202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467544" y="155059"/>
            <a:ext cx="360040" cy="369332"/>
            <a:chOff x="2488399" y="2940174"/>
            <a:chExt cx="360040" cy="369332"/>
          </a:xfrm>
        </p:grpSpPr>
        <p:sp>
          <p:nvSpPr>
            <p:cNvPr id="10" name="Овал 9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563888" y="63764"/>
            <a:ext cx="360040" cy="375594"/>
            <a:chOff x="467544" y="3056723"/>
            <a:chExt cx="360040" cy="375594"/>
          </a:xfrm>
        </p:grpSpPr>
        <p:sp>
          <p:nvSpPr>
            <p:cNvPr id="11" name="Овал 10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179512" y="2387084"/>
            <a:ext cx="360040" cy="369332"/>
            <a:chOff x="2488399" y="2940174"/>
            <a:chExt cx="360040" cy="369332"/>
          </a:xfrm>
        </p:grpSpPr>
        <p:sp>
          <p:nvSpPr>
            <p:cNvPr id="26" name="Овал 25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2771800" y="1949813"/>
            <a:ext cx="360040" cy="375594"/>
            <a:chOff x="467544" y="3056723"/>
            <a:chExt cx="360040" cy="375594"/>
          </a:xfrm>
        </p:grpSpPr>
        <p:sp>
          <p:nvSpPr>
            <p:cNvPr id="29" name="Овал 28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2038277" y="2202418"/>
            <a:ext cx="360040" cy="369332"/>
            <a:chOff x="2488399" y="2940174"/>
            <a:chExt cx="360040" cy="369332"/>
          </a:xfrm>
        </p:grpSpPr>
        <p:sp>
          <p:nvSpPr>
            <p:cNvPr id="32" name="Овал 31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294100" y="1204887"/>
            <a:ext cx="360040" cy="375594"/>
            <a:chOff x="467544" y="3056723"/>
            <a:chExt cx="360040" cy="375594"/>
          </a:xfrm>
        </p:grpSpPr>
        <p:sp>
          <p:nvSpPr>
            <p:cNvPr id="35" name="Овал 34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67544" y="339725"/>
            <a:ext cx="360040" cy="369332"/>
            <a:chOff x="2488399" y="2940174"/>
            <a:chExt cx="360040" cy="369332"/>
          </a:xfrm>
        </p:grpSpPr>
        <p:sp>
          <p:nvSpPr>
            <p:cNvPr id="56" name="Овал 55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2092888" y="2182636"/>
            <a:ext cx="360040" cy="375594"/>
            <a:chOff x="467544" y="3056723"/>
            <a:chExt cx="360040" cy="375594"/>
          </a:xfrm>
        </p:grpSpPr>
        <p:sp>
          <p:nvSpPr>
            <p:cNvPr id="59" name="Овал 58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Группа 60"/>
          <p:cNvGrpSpPr/>
          <p:nvPr/>
        </p:nvGrpSpPr>
        <p:grpSpPr>
          <a:xfrm>
            <a:off x="495920" y="2198675"/>
            <a:ext cx="360040" cy="369332"/>
            <a:chOff x="2488399" y="2940174"/>
            <a:chExt cx="360040" cy="369332"/>
          </a:xfrm>
        </p:grpSpPr>
        <p:sp>
          <p:nvSpPr>
            <p:cNvPr id="62" name="Овал 61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4077810" y="411510"/>
            <a:ext cx="360040" cy="375594"/>
            <a:chOff x="467544" y="3056723"/>
            <a:chExt cx="360040" cy="375594"/>
          </a:xfrm>
        </p:grpSpPr>
        <p:sp>
          <p:nvSpPr>
            <p:cNvPr id="65" name="Овал 64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3897790" y="2198190"/>
            <a:ext cx="360040" cy="369332"/>
            <a:chOff x="2488399" y="2940174"/>
            <a:chExt cx="360040" cy="369332"/>
          </a:xfrm>
        </p:grpSpPr>
        <p:sp>
          <p:nvSpPr>
            <p:cNvPr id="68" name="Овал 67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4106186" y="1563638"/>
            <a:ext cx="360040" cy="375594"/>
            <a:chOff x="467544" y="3056723"/>
            <a:chExt cx="360040" cy="375594"/>
          </a:xfrm>
        </p:grpSpPr>
        <p:sp>
          <p:nvSpPr>
            <p:cNvPr id="71" name="Овал 70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73" name="Прямая соединительная линия 72"/>
          <p:cNvCxnSpPr/>
          <p:nvPr/>
        </p:nvCxnSpPr>
        <p:spPr>
          <a:xfrm>
            <a:off x="625764" y="1441597"/>
            <a:ext cx="1152128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3089595" y="1437775"/>
            <a:ext cx="1152128" cy="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1777497" y="1081557"/>
            <a:ext cx="0" cy="5540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088327" y="1088627"/>
            <a:ext cx="0" cy="4918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7" name="TextBox 76"/>
              <p:cNvSpPr txBox="1"/>
              <p:nvPr/>
            </p:nvSpPr>
            <p:spPr>
              <a:xfrm>
                <a:off x="3033650" y="1126407"/>
                <a:ext cx="1357486" cy="310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400" b="0" i="1" smtClean="0">
                          <a:latin typeface="Cambria Math"/>
                        </a:rPr>
                        <m:t>около </m:t>
                      </m:r>
                      <m:sSup>
                        <m:sSupPr>
                          <m:ctrlPr>
                            <a:rPr lang="ru-RU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4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400" b="0" i="1" smtClean="0">
                              <a:latin typeface="Cambria Math"/>
                            </a:rPr>
                            <m:t>−15</m:t>
                          </m:r>
                        </m:sup>
                      </m:sSup>
                      <m:r>
                        <a:rPr lang="ru-RU" sz="1400" b="0" i="1" smtClean="0"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3650" y="1126407"/>
                <a:ext cx="1357486" cy="31015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Прямоугольник 79"/>
          <p:cNvSpPr/>
          <p:nvPr/>
        </p:nvSpPr>
        <p:spPr>
          <a:xfrm>
            <a:off x="4940583" y="1077295"/>
            <a:ext cx="38584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 Это </a:t>
            </a:r>
            <a:r>
              <a:rPr lang="ru-RU" dirty="0"/>
              <a:t>самые мощные силы из всех, </a:t>
            </a:r>
            <a:r>
              <a:rPr lang="ru-RU" dirty="0" smtClean="0"/>
              <a:t>которыми </a:t>
            </a:r>
            <a:r>
              <a:rPr lang="ru-RU" dirty="0"/>
              <a:t>располагает природа.</a:t>
            </a:r>
          </a:p>
        </p:txBody>
      </p:sp>
      <p:cxnSp>
        <p:nvCxnSpPr>
          <p:cNvPr id="82" name="Прямая со стрелкой 81"/>
          <p:cNvCxnSpPr/>
          <p:nvPr/>
        </p:nvCxnSpPr>
        <p:spPr>
          <a:xfrm flipV="1">
            <a:off x="1663038" y="1635647"/>
            <a:ext cx="609870" cy="10966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563292" y="2710767"/>
            <a:ext cx="1804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Сильное</a:t>
            </a:r>
          </a:p>
          <a:p>
            <a:pPr algn="ctr"/>
            <a:r>
              <a:rPr lang="ru-RU" dirty="0" smtClean="0"/>
              <a:t>взаимодействие</a:t>
            </a:r>
            <a:endParaRPr lang="ru-RU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4932363" y="1720971"/>
            <a:ext cx="3884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Ядерным </a:t>
            </a:r>
            <a:r>
              <a:rPr lang="ru-RU" dirty="0"/>
              <a:t>силам свойственно </a:t>
            </a:r>
            <a:r>
              <a:rPr lang="ru-RU" dirty="0" err="1" smtClean="0"/>
              <a:t>насы-щение</a:t>
            </a:r>
            <a:r>
              <a:rPr lang="ru-RU" dirty="0"/>
              <a:t>.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4943587" y="2378210"/>
            <a:ext cx="3884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4. Ядерным </a:t>
            </a:r>
            <a:r>
              <a:rPr lang="ru-RU" dirty="0"/>
              <a:t>силам свойственна </a:t>
            </a:r>
            <a:r>
              <a:rPr lang="ru-RU" dirty="0" smtClean="0"/>
              <a:t>заря-</a:t>
            </a:r>
            <a:r>
              <a:rPr lang="ru-RU" dirty="0" err="1" smtClean="0"/>
              <a:t>довая</a:t>
            </a:r>
            <a:r>
              <a:rPr lang="ru-RU" dirty="0" smtClean="0"/>
              <a:t> </a:t>
            </a:r>
            <a:r>
              <a:rPr lang="ru-RU" dirty="0"/>
              <a:t>независимость.</a:t>
            </a:r>
          </a:p>
        </p:txBody>
      </p:sp>
      <p:grpSp>
        <p:nvGrpSpPr>
          <p:cNvPr id="94" name="Группа 93"/>
          <p:cNvGrpSpPr/>
          <p:nvPr/>
        </p:nvGrpSpPr>
        <p:grpSpPr>
          <a:xfrm>
            <a:off x="2106914" y="3512503"/>
            <a:ext cx="514933" cy="547837"/>
            <a:chOff x="855960" y="3858602"/>
            <a:chExt cx="514933" cy="547837"/>
          </a:xfrm>
        </p:grpSpPr>
        <p:grpSp>
          <p:nvGrpSpPr>
            <p:cNvPr id="95" name="Группа 94"/>
            <p:cNvGrpSpPr/>
            <p:nvPr/>
          </p:nvGrpSpPr>
          <p:grpSpPr>
            <a:xfrm>
              <a:off x="855960" y="3858602"/>
              <a:ext cx="360040" cy="369332"/>
              <a:chOff x="2488399" y="2940174"/>
              <a:chExt cx="360040" cy="369332"/>
            </a:xfrm>
          </p:grpSpPr>
          <p:sp>
            <p:nvSpPr>
              <p:cNvPr id="99" name="Овал 98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6" name="Группа 95"/>
            <p:cNvGrpSpPr/>
            <p:nvPr/>
          </p:nvGrpSpPr>
          <p:grpSpPr>
            <a:xfrm>
              <a:off x="1010853" y="4030845"/>
              <a:ext cx="360040" cy="375594"/>
              <a:chOff x="467544" y="3056723"/>
              <a:chExt cx="360040" cy="375594"/>
            </a:xfrm>
          </p:grpSpPr>
          <p:sp>
            <p:nvSpPr>
              <p:cNvPr id="97" name="Овал 96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495920" y="3056723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1" name="Группа 100"/>
          <p:cNvGrpSpPr/>
          <p:nvPr/>
        </p:nvGrpSpPr>
        <p:grpSpPr>
          <a:xfrm>
            <a:off x="2373532" y="3914609"/>
            <a:ext cx="514933" cy="547837"/>
            <a:chOff x="855960" y="3858602"/>
            <a:chExt cx="514933" cy="547837"/>
          </a:xfrm>
        </p:grpSpPr>
        <p:grpSp>
          <p:nvGrpSpPr>
            <p:cNvPr id="102" name="Группа 101"/>
            <p:cNvGrpSpPr/>
            <p:nvPr/>
          </p:nvGrpSpPr>
          <p:grpSpPr>
            <a:xfrm>
              <a:off x="855960" y="3858602"/>
              <a:ext cx="360040" cy="369332"/>
              <a:chOff x="2488399" y="2940174"/>
              <a:chExt cx="360040" cy="369332"/>
            </a:xfrm>
          </p:grpSpPr>
          <p:sp>
            <p:nvSpPr>
              <p:cNvPr id="106" name="Овал 105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3" name="Группа 102"/>
            <p:cNvGrpSpPr/>
            <p:nvPr/>
          </p:nvGrpSpPr>
          <p:grpSpPr>
            <a:xfrm>
              <a:off x="1010853" y="4030845"/>
              <a:ext cx="360040" cy="375594"/>
              <a:chOff x="467544" y="3056723"/>
              <a:chExt cx="360040" cy="375594"/>
            </a:xfrm>
          </p:grpSpPr>
          <p:sp>
            <p:nvSpPr>
              <p:cNvPr id="104" name="Овал 103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495920" y="3056723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8" name="Группа 107"/>
          <p:cNvGrpSpPr/>
          <p:nvPr/>
        </p:nvGrpSpPr>
        <p:grpSpPr>
          <a:xfrm>
            <a:off x="2413452" y="3582222"/>
            <a:ext cx="514933" cy="547837"/>
            <a:chOff x="855960" y="3858602"/>
            <a:chExt cx="514933" cy="547837"/>
          </a:xfrm>
        </p:grpSpPr>
        <p:grpSp>
          <p:nvGrpSpPr>
            <p:cNvPr id="109" name="Группа 108"/>
            <p:cNvGrpSpPr/>
            <p:nvPr/>
          </p:nvGrpSpPr>
          <p:grpSpPr>
            <a:xfrm>
              <a:off x="855960" y="3858602"/>
              <a:ext cx="360040" cy="369332"/>
              <a:chOff x="2488399" y="2940174"/>
              <a:chExt cx="360040" cy="369332"/>
            </a:xfrm>
          </p:grpSpPr>
          <p:sp>
            <p:nvSpPr>
              <p:cNvPr id="113" name="Овал 112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0" name="Группа 109"/>
            <p:cNvGrpSpPr/>
            <p:nvPr/>
          </p:nvGrpSpPr>
          <p:grpSpPr>
            <a:xfrm>
              <a:off x="1010853" y="4030845"/>
              <a:ext cx="360040" cy="375594"/>
              <a:chOff x="467544" y="3056723"/>
              <a:chExt cx="360040" cy="375594"/>
            </a:xfrm>
          </p:grpSpPr>
          <p:sp>
            <p:nvSpPr>
              <p:cNvPr id="111" name="Овал 110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495920" y="3056723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5" name="Группа 114"/>
          <p:cNvGrpSpPr/>
          <p:nvPr/>
        </p:nvGrpSpPr>
        <p:grpSpPr>
          <a:xfrm>
            <a:off x="1783318" y="3545277"/>
            <a:ext cx="514933" cy="547837"/>
            <a:chOff x="855960" y="3858602"/>
            <a:chExt cx="514933" cy="547837"/>
          </a:xfrm>
        </p:grpSpPr>
        <p:grpSp>
          <p:nvGrpSpPr>
            <p:cNvPr id="116" name="Группа 115"/>
            <p:cNvGrpSpPr/>
            <p:nvPr/>
          </p:nvGrpSpPr>
          <p:grpSpPr>
            <a:xfrm>
              <a:off x="855960" y="3858602"/>
              <a:ext cx="360040" cy="369332"/>
              <a:chOff x="2488399" y="2940174"/>
              <a:chExt cx="360040" cy="369332"/>
            </a:xfrm>
          </p:grpSpPr>
          <p:sp>
            <p:nvSpPr>
              <p:cNvPr id="120" name="Овал 119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7" name="Группа 116"/>
            <p:cNvGrpSpPr/>
            <p:nvPr/>
          </p:nvGrpSpPr>
          <p:grpSpPr>
            <a:xfrm>
              <a:off x="1010853" y="4030845"/>
              <a:ext cx="360040" cy="375594"/>
              <a:chOff x="467544" y="3056723"/>
              <a:chExt cx="360040" cy="375594"/>
            </a:xfrm>
          </p:grpSpPr>
          <p:sp>
            <p:nvSpPr>
              <p:cNvPr id="118" name="Овал 117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495920" y="3056723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2" name="Группа 121"/>
          <p:cNvGrpSpPr/>
          <p:nvPr/>
        </p:nvGrpSpPr>
        <p:grpSpPr>
          <a:xfrm>
            <a:off x="1663038" y="3872543"/>
            <a:ext cx="514933" cy="547837"/>
            <a:chOff x="855960" y="3858602"/>
            <a:chExt cx="514933" cy="547837"/>
          </a:xfrm>
        </p:grpSpPr>
        <p:grpSp>
          <p:nvGrpSpPr>
            <p:cNvPr id="123" name="Группа 122"/>
            <p:cNvGrpSpPr/>
            <p:nvPr/>
          </p:nvGrpSpPr>
          <p:grpSpPr>
            <a:xfrm>
              <a:off x="855960" y="3858602"/>
              <a:ext cx="360040" cy="369332"/>
              <a:chOff x="2488399" y="2940174"/>
              <a:chExt cx="360040" cy="369332"/>
            </a:xfrm>
          </p:grpSpPr>
          <p:sp>
            <p:nvSpPr>
              <p:cNvPr id="127" name="Овал 126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4" name="Группа 123"/>
            <p:cNvGrpSpPr/>
            <p:nvPr/>
          </p:nvGrpSpPr>
          <p:grpSpPr>
            <a:xfrm>
              <a:off x="1010853" y="4030845"/>
              <a:ext cx="360040" cy="375594"/>
              <a:chOff x="467544" y="3056723"/>
              <a:chExt cx="360040" cy="375594"/>
            </a:xfrm>
          </p:grpSpPr>
          <p:sp>
            <p:nvSpPr>
              <p:cNvPr id="125" name="Овал 124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495920" y="3056723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9" name="Группа 128"/>
          <p:cNvGrpSpPr/>
          <p:nvPr/>
        </p:nvGrpSpPr>
        <p:grpSpPr>
          <a:xfrm>
            <a:off x="1946290" y="4226167"/>
            <a:ext cx="645532" cy="394688"/>
            <a:chOff x="855960" y="3858602"/>
            <a:chExt cx="645532" cy="394688"/>
          </a:xfrm>
        </p:grpSpPr>
        <p:grpSp>
          <p:nvGrpSpPr>
            <p:cNvPr id="130" name="Группа 129"/>
            <p:cNvGrpSpPr/>
            <p:nvPr/>
          </p:nvGrpSpPr>
          <p:grpSpPr>
            <a:xfrm>
              <a:off x="855960" y="3858602"/>
              <a:ext cx="360040" cy="369332"/>
              <a:chOff x="2488399" y="2940174"/>
              <a:chExt cx="360040" cy="369332"/>
            </a:xfrm>
          </p:grpSpPr>
          <p:sp>
            <p:nvSpPr>
              <p:cNvPr id="134" name="Овал 133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1" name="Группа 130"/>
            <p:cNvGrpSpPr/>
            <p:nvPr/>
          </p:nvGrpSpPr>
          <p:grpSpPr>
            <a:xfrm>
              <a:off x="1141452" y="3883357"/>
              <a:ext cx="360040" cy="369933"/>
              <a:chOff x="598143" y="2909235"/>
              <a:chExt cx="360040" cy="369933"/>
            </a:xfrm>
          </p:grpSpPr>
          <p:sp>
            <p:nvSpPr>
              <p:cNvPr id="132" name="Овал 131"/>
              <p:cNvSpPr/>
              <p:nvPr/>
            </p:nvSpPr>
            <p:spPr>
              <a:xfrm>
                <a:off x="598143" y="2919128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644315" y="2909235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3" name="Группа 92"/>
          <p:cNvGrpSpPr/>
          <p:nvPr/>
        </p:nvGrpSpPr>
        <p:grpSpPr>
          <a:xfrm>
            <a:off x="2040281" y="3875674"/>
            <a:ext cx="514933" cy="547837"/>
            <a:chOff x="855960" y="3858602"/>
            <a:chExt cx="514933" cy="547837"/>
          </a:xfrm>
        </p:grpSpPr>
        <p:grpSp>
          <p:nvGrpSpPr>
            <p:cNvPr id="87" name="Группа 86"/>
            <p:cNvGrpSpPr/>
            <p:nvPr/>
          </p:nvGrpSpPr>
          <p:grpSpPr>
            <a:xfrm>
              <a:off x="855960" y="3858602"/>
              <a:ext cx="360040" cy="369332"/>
              <a:chOff x="2488399" y="2940174"/>
              <a:chExt cx="360040" cy="369332"/>
            </a:xfrm>
          </p:grpSpPr>
          <p:sp>
            <p:nvSpPr>
              <p:cNvPr id="88" name="Овал 87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Группа 89"/>
            <p:cNvGrpSpPr/>
            <p:nvPr/>
          </p:nvGrpSpPr>
          <p:grpSpPr>
            <a:xfrm>
              <a:off x="1010853" y="4030845"/>
              <a:ext cx="360040" cy="375594"/>
              <a:chOff x="467544" y="3056723"/>
              <a:chExt cx="360040" cy="375594"/>
            </a:xfrm>
          </p:grpSpPr>
          <p:sp>
            <p:nvSpPr>
              <p:cNvPr id="91" name="Овал 90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495920" y="3056723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7" name="Группа 136"/>
          <p:cNvGrpSpPr/>
          <p:nvPr/>
        </p:nvGrpSpPr>
        <p:grpSpPr>
          <a:xfrm>
            <a:off x="772260" y="3467948"/>
            <a:ext cx="890419" cy="890419"/>
            <a:chOff x="1165202" y="709056"/>
            <a:chExt cx="890419" cy="890419"/>
          </a:xfrm>
        </p:grpSpPr>
        <p:sp>
          <p:nvSpPr>
            <p:cNvPr id="138" name="Овал 137"/>
            <p:cNvSpPr/>
            <p:nvPr/>
          </p:nvSpPr>
          <p:spPr>
            <a:xfrm>
              <a:off x="1165202" y="709056"/>
              <a:ext cx="890419" cy="89041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39" name="Группа 138"/>
            <p:cNvGrpSpPr/>
            <p:nvPr/>
          </p:nvGrpSpPr>
          <p:grpSpPr>
            <a:xfrm>
              <a:off x="1195384" y="994787"/>
              <a:ext cx="360040" cy="375594"/>
              <a:chOff x="467544" y="3056723"/>
              <a:chExt cx="360040" cy="375594"/>
            </a:xfrm>
          </p:grpSpPr>
          <p:sp>
            <p:nvSpPr>
              <p:cNvPr id="158" name="Овал 157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9" name="TextBox 158"/>
              <p:cNvSpPr txBox="1"/>
              <p:nvPr/>
            </p:nvSpPr>
            <p:spPr>
              <a:xfrm>
                <a:off x="495920" y="3056723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0" name="Группа 139"/>
            <p:cNvGrpSpPr/>
            <p:nvPr/>
          </p:nvGrpSpPr>
          <p:grpSpPr>
            <a:xfrm>
              <a:off x="1284148" y="792303"/>
              <a:ext cx="360040" cy="369332"/>
              <a:chOff x="2488399" y="2940174"/>
              <a:chExt cx="360040" cy="369332"/>
            </a:xfrm>
          </p:grpSpPr>
          <p:sp>
            <p:nvSpPr>
              <p:cNvPr id="156" name="Овал 155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7" name="TextBox 156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1" name="Группа 140"/>
            <p:cNvGrpSpPr/>
            <p:nvPr/>
          </p:nvGrpSpPr>
          <p:grpSpPr>
            <a:xfrm>
              <a:off x="1334236" y="1196623"/>
              <a:ext cx="360040" cy="369332"/>
              <a:chOff x="2488399" y="2940174"/>
              <a:chExt cx="360040" cy="369332"/>
            </a:xfrm>
          </p:grpSpPr>
          <p:sp>
            <p:nvSpPr>
              <p:cNvPr id="154" name="Овал 153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2" name="Группа 141"/>
            <p:cNvGrpSpPr/>
            <p:nvPr/>
          </p:nvGrpSpPr>
          <p:grpSpPr>
            <a:xfrm>
              <a:off x="1519847" y="737416"/>
              <a:ext cx="360040" cy="369332"/>
              <a:chOff x="2488399" y="2940174"/>
              <a:chExt cx="360040" cy="369332"/>
            </a:xfrm>
          </p:grpSpPr>
          <p:sp>
            <p:nvSpPr>
              <p:cNvPr id="152" name="Овал 151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3" name="Группа 142"/>
            <p:cNvGrpSpPr/>
            <p:nvPr/>
          </p:nvGrpSpPr>
          <p:grpSpPr>
            <a:xfrm>
              <a:off x="1403780" y="968947"/>
              <a:ext cx="360040" cy="375594"/>
              <a:chOff x="467544" y="3056723"/>
              <a:chExt cx="360040" cy="375594"/>
            </a:xfrm>
          </p:grpSpPr>
          <p:sp>
            <p:nvSpPr>
              <p:cNvPr id="150" name="Овал 149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495920" y="3056723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4" name="Группа 143"/>
            <p:cNvGrpSpPr/>
            <p:nvPr/>
          </p:nvGrpSpPr>
          <p:grpSpPr>
            <a:xfrm>
              <a:off x="1637524" y="891790"/>
              <a:ext cx="360040" cy="369332"/>
              <a:chOff x="467544" y="3062985"/>
              <a:chExt cx="360040" cy="369332"/>
            </a:xfrm>
          </p:grpSpPr>
          <p:sp>
            <p:nvSpPr>
              <p:cNvPr id="148" name="Овал 147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9" name="TextBox 148"/>
              <p:cNvSpPr txBox="1"/>
              <p:nvPr/>
            </p:nvSpPr>
            <p:spPr>
              <a:xfrm>
                <a:off x="522096" y="3062985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5" name="Группа 144"/>
            <p:cNvGrpSpPr/>
            <p:nvPr/>
          </p:nvGrpSpPr>
          <p:grpSpPr>
            <a:xfrm>
              <a:off x="1615812" y="1145110"/>
              <a:ext cx="360040" cy="369332"/>
              <a:chOff x="2488399" y="2940174"/>
              <a:chExt cx="360040" cy="369332"/>
            </a:xfrm>
          </p:grpSpPr>
          <p:sp>
            <p:nvSpPr>
              <p:cNvPr id="146" name="Овал 145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0" name="Группа 159"/>
          <p:cNvGrpSpPr/>
          <p:nvPr/>
        </p:nvGrpSpPr>
        <p:grpSpPr>
          <a:xfrm>
            <a:off x="2697552" y="3458792"/>
            <a:ext cx="890419" cy="890419"/>
            <a:chOff x="2842837" y="756450"/>
            <a:chExt cx="890419" cy="890419"/>
          </a:xfrm>
        </p:grpSpPr>
        <p:sp>
          <p:nvSpPr>
            <p:cNvPr id="161" name="Овал 160"/>
            <p:cNvSpPr/>
            <p:nvPr/>
          </p:nvSpPr>
          <p:spPr>
            <a:xfrm>
              <a:off x="2842837" y="756450"/>
              <a:ext cx="890419" cy="89041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62" name="Группа 161"/>
            <p:cNvGrpSpPr/>
            <p:nvPr/>
          </p:nvGrpSpPr>
          <p:grpSpPr>
            <a:xfrm>
              <a:off x="2901395" y="1048443"/>
              <a:ext cx="360040" cy="375594"/>
              <a:chOff x="467544" y="3056723"/>
              <a:chExt cx="360040" cy="375594"/>
            </a:xfrm>
          </p:grpSpPr>
          <p:sp>
            <p:nvSpPr>
              <p:cNvPr id="181" name="Овал 180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495920" y="3056723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3" name="Группа 162"/>
            <p:cNvGrpSpPr/>
            <p:nvPr/>
          </p:nvGrpSpPr>
          <p:grpSpPr>
            <a:xfrm>
              <a:off x="2975335" y="863777"/>
              <a:ext cx="360040" cy="369332"/>
              <a:chOff x="2488399" y="2940174"/>
              <a:chExt cx="360040" cy="369332"/>
            </a:xfrm>
          </p:grpSpPr>
          <p:sp>
            <p:nvSpPr>
              <p:cNvPr id="179" name="Овал 178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0" name="TextBox 179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4" name="Группа 163"/>
            <p:cNvGrpSpPr/>
            <p:nvPr/>
          </p:nvGrpSpPr>
          <p:grpSpPr>
            <a:xfrm>
              <a:off x="3040247" y="1225299"/>
              <a:ext cx="360040" cy="369332"/>
              <a:chOff x="2488399" y="2940174"/>
              <a:chExt cx="360040" cy="369332"/>
            </a:xfrm>
          </p:grpSpPr>
          <p:sp>
            <p:nvSpPr>
              <p:cNvPr id="177" name="Овал 176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8" name="TextBox 177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5" name="Группа 164"/>
            <p:cNvGrpSpPr/>
            <p:nvPr/>
          </p:nvGrpSpPr>
          <p:grpSpPr>
            <a:xfrm>
              <a:off x="3169106" y="824374"/>
              <a:ext cx="360040" cy="369332"/>
              <a:chOff x="2488399" y="2940174"/>
              <a:chExt cx="360040" cy="369332"/>
            </a:xfrm>
          </p:grpSpPr>
          <p:sp>
            <p:nvSpPr>
              <p:cNvPr id="175" name="Овал 174"/>
              <p:cNvSpPr/>
              <p:nvPr/>
            </p:nvSpPr>
            <p:spPr>
              <a:xfrm>
                <a:off x="2488399" y="2940174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6" name="TextBox 175"/>
              <p:cNvSpPr txBox="1"/>
              <p:nvPr/>
            </p:nvSpPr>
            <p:spPr>
              <a:xfrm>
                <a:off x="2516775" y="294017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n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6" name="Группа 165"/>
            <p:cNvGrpSpPr/>
            <p:nvPr/>
          </p:nvGrpSpPr>
          <p:grpSpPr>
            <a:xfrm>
              <a:off x="3253534" y="1172431"/>
              <a:ext cx="360040" cy="375594"/>
              <a:chOff x="467544" y="3056723"/>
              <a:chExt cx="360040" cy="375594"/>
            </a:xfrm>
          </p:grpSpPr>
          <p:sp>
            <p:nvSpPr>
              <p:cNvPr id="173" name="Овал 172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4" name="TextBox 173"/>
              <p:cNvSpPr txBox="1"/>
              <p:nvPr/>
            </p:nvSpPr>
            <p:spPr>
              <a:xfrm>
                <a:off x="495920" y="3056723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7" name="Группа 166"/>
            <p:cNvGrpSpPr/>
            <p:nvPr/>
          </p:nvGrpSpPr>
          <p:grpSpPr>
            <a:xfrm>
              <a:off x="3315159" y="939184"/>
              <a:ext cx="360040" cy="369332"/>
              <a:chOff x="467544" y="3062985"/>
              <a:chExt cx="360040" cy="369332"/>
            </a:xfrm>
          </p:grpSpPr>
          <p:sp>
            <p:nvSpPr>
              <p:cNvPr id="171" name="Овал 170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2" name="TextBox 171"/>
              <p:cNvSpPr txBox="1"/>
              <p:nvPr/>
            </p:nvSpPr>
            <p:spPr>
              <a:xfrm>
                <a:off x="522096" y="3062985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8" name="Группа 167"/>
            <p:cNvGrpSpPr/>
            <p:nvPr/>
          </p:nvGrpSpPr>
          <p:grpSpPr>
            <a:xfrm>
              <a:off x="3108616" y="1024802"/>
              <a:ext cx="360040" cy="375594"/>
              <a:chOff x="467544" y="3056723"/>
              <a:chExt cx="360040" cy="375594"/>
            </a:xfrm>
          </p:grpSpPr>
          <p:sp>
            <p:nvSpPr>
              <p:cNvPr id="169" name="Овал 168"/>
              <p:cNvSpPr/>
              <p:nvPr/>
            </p:nvSpPr>
            <p:spPr>
              <a:xfrm>
                <a:off x="467544" y="3072277"/>
                <a:ext cx="360040" cy="36004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0" name="TextBox 169"/>
              <p:cNvSpPr txBox="1"/>
              <p:nvPr/>
            </p:nvSpPr>
            <p:spPr>
              <a:xfrm>
                <a:off x="495920" y="3056723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schemeClr val="bg1"/>
                    </a:solidFill>
                  </a:rPr>
                  <a:t>p</a:t>
                </a:r>
                <a:endParaRPr lang="ru-RU" i="1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3" name="TextBox 182"/>
              <p:cNvSpPr txBox="1"/>
              <p:nvPr/>
            </p:nvSpPr>
            <p:spPr>
              <a:xfrm>
                <a:off x="3495221" y="3440573"/>
                <a:ext cx="662617" cy="4019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7</m:t>
                          </m:r>
                        </m:sup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𝐵𝑒</m:t>
                          </m:r>
                        </m:e>
                      </m:sPre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83" name="TextBox 1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221" y="3440573"/>
                <a:ext cx="662617" cy="40190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4" name="TextBox 183"/>
              <p:cNvSpPr txBox="1"/>
              <p:nvPr/>
            </p:nvSpPr>
            <p:spPr>
              <a:xfrm>
                <a:off x="331408" y="3421159"/>
                <a:ext cx="588174" cy="404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7</m:t>
                          </m:r>
                        </m:sup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𝐿𝑖</m:t>
                          </m:r>
                        </m:e>
                      </m:sPre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84" name="TextBox 1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08" y="3421159"/>
                <a:ext cx="588174" cy="40453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14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5" name="Группа 184"/>
          <p:cNvGrpSpPr/>
          <p:nvPr/>
        </p:nvGrpSpPr>
        <p:grpSpPr>
          <a:xfrm>
            <a:off x="1934534" y="3814748"/>
            <a:ext cx="477152" cy="144016"/>
            <a:chOff x="2267743" y="2427734"/>
            <a:chExt cx="477152" cy="144016"/>
          </a:xfrm>
        </p:grpSpPr>
        <p:cxnSp>
          <p:nvCxnSpPr>
            <p:cNvPr id="186" name="Прямая соединительная линия 185"/>
            <p:cNvCxnSpPr/>
            <p:nvPr/>
          </p:nvCxnSpPr>
          <p:spPr>
            <a:xfrm>
              <a:off x="2267744" y="2427734"/>
              <a:ext cx="47715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Прямая соединительная линия 186"/>
            <p:cNvCxnSpPr/>
            <p:nvPr/>
          </p:nvCxnSpPr>
          <p:spPr>
            <a:xfrm>
              <a:off x="2267743" y="2571750"/>
              <a:ext cx="47715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8" name="TextBox 187"/>
          <p:cNvSpPr txBox="1"/>
          <p:nvPr/>
        </p:nvSpPr>
        <p:spPr>
          <a:xfrm>
            <a:off x="670523" y="4391067"/>
            <a:ext cx="1040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 протона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 нейтрона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2622426" y="4367951"/>
            <a:ext cx="1040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 протона</a:t>
            </a:r>
          </a:p>
          <a:p>
            <a:r>
              <a:rPr lang="ru-RU" sz="1400" dirty="0" smtClean="0">
                <a:solidFill>
                  <a:schemeClr val="tx2"/>
                </a:solidFill>
              </a:rPr>
              <a:t>3 нейтрона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90" name="Прямоугольник 189"/>
          <p:cNvSpPr/>
          <p:nvPr/>
        </p:nvSpPr>
        <p:spPr>
          <a:xfrm>
            <a:off x="4921927" y="3026051"/>
            <a:ext cx="3895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5. Ядерные </a:t>
            </a:r>
            <a:r>
              <a:rPr lang="ru-RU" dirty="0"/>
              <a:t>силы не являются </a:t>
            </a:r>
            <a:r>
              <a:rPr lang="ru-RU" dirty="0" smtClean="0"/>
              <a:t>цент-</a:t>
            </a:r>
            <a:r>
              <a:rPr lang="ru-RU" dirty="0" err="1" smtClean="0"/>
              <a:t>ральными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91" name="Прямоугольник 190"/>
          <p:cNvSpPr/>
          <p:nvPr/>
        </p:nvSpPr>
        <p:spPr>
          <a:xfrm>
            <a:off x="4923802" y="3637610"/>
            <a:ext cx="3904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6. Ядерные </a:t>
            </a:r>
            <a:r>
              <a:rPr lang="ru-RU" dirty="0"/>
              <a:t>силы являются </a:t>
            </a:r>
            <a:r>
              <a:rPr lang="ru-RU" dirty="0" smtClean="0"/>
              <a:t>обмен-</a:t>
            </a:r>
            <a:r>
              <a:rPr lang="ru-RU" dirty="0" err="1" smtClean="0"/>
              <a:t>ными</a:t>
            </a:r>
            <a:r>
              <a:rPr lang="ru-RU" dirty="0" smtClean="0"/>
              <a:t> </a:t>
            </a:r>
            <a:r>
              <a:rPr lang="ru-RU" dirty="0"/>
              <a:t>силами.</a:t>
            </a:r>
          </a:p>
        </p:txBody>
      </p:sp>
      <p:sp>
        <p:nvSpPr>
          <p:cNvPr id="232" name="Овал 231"/>
          <p:cNvSpPr/>
          <p:nvPr/>
        </p:nvSpPr>
        <p:spPr>
          <a:xfrm>
            <a:off x="2561313" y="2121640"/>
            <a:ext cx="302840" cy="3028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3" name="Овал 232"/>
          <p:cNvSpPr/>
          <p:nvPr/>
        </p:nvSpPr>
        <p:spPr>
          <a:xfrm>
            <a:off x="2373027" y="2170243"/>
            <a:ext cx="302840" cy="3028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4" name="Овал 233"/>
          <p:cNvSpPr/>
          <p:nvPr/>
        </p:nvSpPr>
        <p:spPr>
          <a:xfrm>
            <a:off x="3571364" y="987574"/>
            <a:ext cx="302840" cy="3028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5" name="Овал 234"/>
          <p:cNvSpPr/>
          <p:nvPr/>
        </p:nvSpPr>
        <p:spPr>
          <a:xfrm>
            <a:off x="3456810" y="1174102"/>
            <a:ext cx="302840" cy="3028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6" name="Овал 235"/>
          <p:cNvSpPr/>
          <p:nvPr/>
        </p:nvSpPr>
        <p:spPr>
          <a:xfrm>
            <a:off x="1650504" y="586967"/>
            <a:ext cx="302840" cy="3028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7" name="Овал 236"/>
          <p:cNvSpPr/>
          <p:nvPr/>
        </p:nvSpPr>
        <p:spPr>
          <a:xfrm>
            <a:off x="1842448" y="284127"/>
            <a:ext cx="302840" cy="3028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8" name="Овал 237"/>
          <p:cNvSpPr/>
          <p:nvPr/>
        </p:nvSpPr>
        <p:spPr>
          <a:xfrm>
            <a:off x="575016" y="1746792"/>
            <a:ext cx="302840" cy="3028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9" name="Овал 238"/>
          <p:cNvSpPr/>
          <p:nvPr/>
        </p:nvSpPr>
        <p:spPr>
          <a:xfrm>
            <a:off x="797013" y="1476942"/>
            <a:ext cx="302840" cy="3028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0" name="Группа 239"/>
          <p:cNvGrpSpPr/>
          <p:nvPr/>
        </p:nvGrpSpPr>
        <p:grpSpPr>
          <a:xfrm>
            <a:off x="1399338" y="281813"/>
            <a:ext cx="862300" cy="792088"/>
            <a:chOff x="1427902" y="339013"/>
            <a:chExt cx="862300" cy="792088"/>
          </a:xfrm>
        </p:grpSpPr>
        <p:grpSp>
          <p:nvGrpSpPr>
            <p:cNvPr id="241" name="Группа 240"/>
            <p:cNvGrpSpPr/>
            <p:nvPr/>
          </p:nvGrpSpPr>
          <p:grpSpPr>
            <a:xfrm>
              <a:off x="1427902" y="339013"/>
              <a:ext cx="862300" cy="792088"/>
              <a:chOff x="539552" y="1203598"/>
              <a:chExt cx="862300" cy="792088"/>
            </a:xfrm>
          </p:grpSpPr>
          <p:sp>
            <p:nvSpPr>
              <p:cNvPr id="244" name="Овал 243"/>
              <p:cNvSpPr/>
              <p:nvPr/>
            </p:nvSpPr>
            <p:spPr>
              <a:xfrm>
                <a:off x="539552" y="1419622"/>
                <a:ext cx="576064" cy="57606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5" name="Овал 244"/>
              <p:cNvSpPr/>
              <p:nvPr/>
            </p:nvSpPr>
            <p:spPr>
              <a:xfrm>
                <a:off x="825788" y="1203598"/>
                <a:ext cx="576064" cy="57606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42" name="TextBox 241"/>
            <p:cNvSpPr txBox="1"/>
            <p:nvPr/>
          </p:nvSpPr>
          <p:spPr>
            <a:xfrm>
              <a:off x="1830488" y="396212"/>
              <a:ext cx="343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chemeClr val="bg1"/>
                  </a:solidFill>
                </a:rPr>
                <a:t>p</a:t>
              </a:r>
              <a:endParaRPr lang="ru-RU" sz="2400" i="1" dirty="0">
                <a:solidFill>
                  <a:schemeClr val="bg1"/>
                </a:solidFill>
              </a:endParaRP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1544252" y="612236"/>
              <a:ext cx="343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chemeClr val="bg1"/>
                  </a:solidFill>
                </a:rPr>
                <a:t>n</a:t>
              </a:r>
              <a:endParaRPr lang="ru-RU" sz="24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6" name="Группа 245"/>
          <p:cNvGrpSpPr/>
          <p:nvPr/>
        </p:nvGrpSpPr>
        <p:grpSpPr>
          <a:xfrm>
            <a:off x="323850" y="1456331"/>
            <a:ext cx="862300" cy="792088"/>
            <a:chOff x="554023" y="1456331"/>
            <a:chExt cx="862300" cy="792088"/>
          </a:xfrm>
        </p:grpSpPr>
        <p:grpSp>
          <p:nvGrpSpPr>
            <p:cNvPr id="247" name="Группа 246"/>
            <p:cNvGrpSpPr/>
            <p:nvPr/>
          </p:nvGrpSpPr>
          <p:grpSpPr>
            <a:xfrm>
              <a:off x="554023" y="1456331"/>
              <a:ext cx="862300" cy="792088"/>
              <a:chOff x="539552" y="1203598"/>
              <a:chExt cx="862300" cy="792088"/>
            </a:xfrm>
          </p:grpSpPr>
          <p:sp>
            <p:nvSpPr>
              <p:cNvPr id="250" name="Овал 249"/>
              <p:cNvSpPr/>
              <p:nvPr/>
            </p:nvSpPr>
            <p:spPr>
              <a:xfrm>
                <a:off x="539552" y="1419622"/>
                <a:ext cx="576064" cy="57606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1" name="Овал 250"/>
              <p:cNvSpPr/>
              <p:nvPr/>
            </p:nvSpPr>
            <p:spPr>
              <a:xfrm>
                <a:off x="825788" y="1203598"/>
                <a:ext cx="576064" cy="57606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48" name="TextBox 247"/>
            <p:cNvSpPr txBox="1"/>
            <p:nvPr/>
          </p:nvSpPr>
          <p:spPr>
            <a:xfrm>
              <a:off x="956609" y="1513530"/>
              <a:ext cx="343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chemeClr val="bg1"/>
                  </a:solidFill>
                </a:rPr>
                <a:t>p</a:t>
              </a:r>
              <a:endParaRPr lang="ru-RU" sz="2400" i="1" dirty="0">
                <a:solidFill>
                  <a:schemeClr val="bg1"/>
                </a:solidFill>
              </a:endParaRPr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670373" y="1729554"/>
              <a:ext cx="343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chemeClr val="bg1"/>
                  </a:solidFill>
                </a:rPr>
                <a:t>n</a:t>
              </a:r>
              <a:endParaRPr lang="ru-RU" sz="24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2" name="Группа 251"/>
          <p:cNvGrpSpPr/>
          <p:nvPr/>
        </p:nvGrpSpPr>
        <p:grpSpPr>
          <a:xfrm>
            <a:off x="2273281" y="1833608"/>
            <a:ext cx="862300" cy="792088"/>
            <a:chOff x="2123728" y="1776409"/>
            <a:chExt cx="862300" cy="792088"/>
          </a:xfrm>
        </p:grpSpPr>
        <p:grpSp>
          <p:nvGrpSpPr>
            <p:cNvPr id="253" name="Группа 252"/>
            <p:cNvGrpSpPr/>
            <p:nvPr/>
          </p:nvGrpSpPr>
          <p:grpSpPr>
            <a:xfrm>
              <a:off x="2123728" y="1776409"/>
              <a:ext cx="862300" cy="792088"/>
              <a:chOff x="539552" y="1203598"/>
              <a:chExt cx="862300" cy="792088"/>
            </a:xfrm>
          </p:grpSpPr>
          <p:sp>
            <p:nvSpPr>
              <p:cNvPr id="256" name="Овал 255"/>
              <p:cNvSpPr/>
              <p:nvPr/>
            </p:nvSpPr>
            <p:spPr>
              <a:xfrm>
                <a:off x="539552" y="1419622"/>
                <a:ext cx="576064" cy="57606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7" name="Овал 256"/>
              <p:cNvSpPr/>
              <p:nvPr/>
            </p:nvSpPr>
            <p:spPr>
              <a:xfrm>
                <a:off x="825788" y="1203598"/>
                <a:ext cx="576064" cy="57606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54" name="TextBox 253"/>
            <p:cNvSpPr txBox="1"/>
            <p:nvPr/>
          </p:nvSpPr>
          <p:spPr>
            <a:xfrm>
              <a:off x="2526314" y="1833608"/>
              <a:ext cx="343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chemeClr val="bg1"/>
                  </a:solidFill>
                </a:rPr>
                <a:t>p</a:t>
              </a:r>
              <a:endParaRPr lang="ru-RU" sz="2400" i="1" dirty="0">
                <a:solidFill>
                  <a:schemeClr val="bg1"/>
                </a:solidFill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2240078" y="2049632"/>
              <a:ext cx="343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chemeClr val="bg1"/>
                  </a:solidFill>
                </a:rPr>
                <a:t>n</a:t>
              </a:r>
              <a:endParaRPr lang="ru-RU" sz="24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8" name="Группа 257"/>
          <p:cNvGrpSpPr/>
          <p:nvPr/>
        </p:nvGrpSpPr>
        <p:grpSpPr>
          <a:xfrm>
            <a:off x="3320198" y="699542"/>
            <a:ext cx="862300" cy="792088"/>
            <a:chOff x="3203848" y="699542"/>
            <a:chExt cx="862300" cy="792088"/>
          </a:xfrm>
        </p:grpSpPr>
        <p:grpSp>
          <p:nvGrpSpPr>
            <p:cNvPr id="259" name="Группа 258"/>
            <p:cNvGrpSpPr/>
            <p:nvPr/>
          </p:nvGrpSpPr>
          <p:grpSpPr>
            <a:xfrm>
              <a:off x="3203848" y="699542"/>
              <a:ext cx="862300" cy="792088"/>
              <a:chOff x="539552" y="1203598"/>
              <a:chExt cx="862300" cy="792088"/>
            </a:xfrm>
          </p:grpSpPr>
          <p:sp>
            <p:nvSpPr>
              <p:cNvPr id="262" name="Овал 261"/>
              <p:cNvSpPr/>
              <p:nvPr/>
            </p:nvSpPr>
            <p:spPr>
              <a:xfrm>
                <a:off x="539552" y="1419622"/>
                <a:ext cx="576064" cy="576064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3" name="Овал 262"/>
              <p:cNvSpPr/>
              <p:nvPr/>
            </p:nvSpPr>
            <p:spPr>
              <a:xfrm>
                <a:off x="825788" y="1203598"/>
                <a:ext cx="576064" cy="57606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0" name="TextBox 259"/>
            <p:cNvSpPr txBox="1"/>
            <p:nvPr/>
          </p:nvSpPr>
          <p:spPr>
            <a:xfrm>
              <a:off x="3606434" y="756741"/>
              <a:ext cx="343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chemeClr val="bg1"/>
                  </a:solidFill>
                </a:rPr>
                <a:t>p</a:t>
              </a:r>
              <a:endParaRPr lang="ru-RU" sz="2400" i="1" dirty="0">
                <a:solidFill>
                  <a:schemeClr val="bg1"/>
                </a:solidFill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3320198" y="972765"/>
              <a:ext cx="343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chemeClr val="bg1"/>
                  </a:solidFill>
                </a:rPr>
                <a:t>n</a:t>
              </a:r>
              <a:endParaRPr lang="ru-RU" sz="2400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4" name="Овал 263"/>
          <p:cNvSpPr/>
          <p:nvPr/>
        </p:nvSpPr>
        <p:spPr>
          <a:xfrm>
            <a:off x="1923118" y="372636"/>
            <a:ext cx="402586" cy="402586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5" name="Овал 264"/>
          <p:cNvSpPr/>
          <p:nvPr/>
        </p:nvSpPr>
        <p:spPr>
          <a:xfrm>
            <a:off x="1923118" y="372636"/>
            <a:ext cx="402586" cy="40258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6" name="Овал 265"/>
          <p:cNvSpPr/>
          <p:nvPr/>
        </p:nvSpPr>
        <p:spPr>
          <a:xfrm>
            <a:off x="1922782" y="372636"/>
            <a:ext cx="402586" cy="40258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7" name="Овал 266"/>
          <p:cNvSpPr/>
          <p:nvPr/>
        </p:nvSpPr>
        <p:spPr>
          <a:xfrm>
            <a:off x="1922782" y="372636"/>
            <a:ext cx="402586" cy="40258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8" name="TextBox 267"/>
              <p:cNvSpPr txBox="1"/>
              <p:nvPr/>
            </p:nvSpPr>
            <p:spPr>
              <a:xfrm>
                <a:off x="2345116" y="389263"/>
                <a:ext cx="16948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ru-RU" dirty="0" smtClean="0">
                    <a:solidFill>
                      <a:schemeClr val="tx2"/>
                    </a:solidFill>
                  </a:rPr>
                  <a:t>-мезон (пион)</a:t>
                </a:r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68" name="TextBox 2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116" y="389263"/>
                <a:ext cx="1694823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8333" r="-2878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9" name="TextBox 268"/>
              <p:cNvSpPr txBox="1"/>
              <p:nvPr/>
            </p:nvSpPr>
            <p:spPr>
              <a:xfrm>
                <a:off x="399996" y="1851670"/>
                <a:ext cx="11496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e>
                      <m:sup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ru-RU" dirty="0" smtClean="0">
                    <a:solidFill>
                      <a:schemeClr val="tx2"/>
                    </a:solidFill>
                  </a:rPr>
                  <a:t>-мезон</a:t>
                </a:r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69" name="TextBox 2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996" y="1851670"/>
                <a:ext cx="1149610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8333" r="-478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0" name="TextBox 269"/>
              <p:cNvSpPr txBox="1"/>
              <p:nvPr/>
            </p:nvSpPr>
            <p:spPr>
              <a:xfrm>
                <a:off x="1549606" y="1851670"/>
                <a:ext cx="11496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e>
                      <m:sup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ru-RU" dirty="0" smtClean="0">
                    <a:solidFill>
                      <a:schemeClr val="tx2"/>
                    </a:solidFill>
                  </a:rPr>
                  <a:t>-мезон</a:t>
                </a:r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70" name="TextBox 2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606" y="1851670"/>
                <a:ext cx="1149610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8333" r="-2646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1" name="TextBox 270"/>
              <p:cNvSpPr txBox="1"/>
              <p:nvPr/>
            </p:nvSpPr>
            <p:spPr>
              <a:xfrm>
                <a:off x="2699216" y="1851670"/>
                <a:ext cx="11496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e>
                      <m:sup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ru-RU" dirty="0" smtClean="0">
                    <a:solidFill>
                      <a:schemeClr val="tx2"/>
                    </a:solidFill>
                  </a:rPr>
                  <a:t>-мезон</a:t>
                </a:r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71" name="TextBox 2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216" y="1851670"/>
                <a:ext cx="1149610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t="-8333" r="-478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4904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45572E-7 L -0.16355 0.10151 L -0.11859 0.38198 L -0.329 0.36563 L -0.38595 0.52175 " pathEditMode="relative" ptsTypes="AAAAA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42487E-6 L 0.11302 0.08639 L -0.01875 0.17587 L 0.33177 0.23264 L 0.40364 0.51311 " pathEditMode="relative" ptsTypes="AAAAA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9.23789E-6 L 0.21684 -0.0648 L 0.04288 -0.20087 L 0.41111 -0.23573 L 0.24757 -0.44493 " pathEditMode="relative" ptsTypes="AAAAA">
                                      <p:cBhvr>
                                        <p:cTn id="3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5.98581E-6 L 0.10938 -0.12341 L -0.08507 0.05308 L -0.21389 -0.23264 L 0.00938 -0.36377 " pathEditMode="relative" ptsTypes="AAAAA">
                                      <p:cBhvr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45326E-6 C 1.94444E-6 -0.0034 1.94444E-6 -0.00648 1.94444E-6 -0.00988 L -0.13646 -0.0614 L 0.11389 -0.10645 L 0.23455 -0.01512 L -0.02812 -0.23604 L 0.2625 -0.30732 " pathEditMode="relative" ptsTypes="fAAAAAA">
                                      <p:cBhvr>
                                        <p:cTn id="4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04258E-6 C 0.00086 -0.00494 0.00243 -0.00864 0.00364 -0.01327 L 0.01111 -0.13792 L 0.0868 0.17772 L 0.18211 -0.18266 L 0.45694 0.25393 " pathEditMode="relative" ptsTypes="fAAAAA">
                                      <p:cBhvr>
                                        <p:cTn id="46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-1.85185E-6 L 0.17414 0.14846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98" y="7407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9.72222E-6 1.48148E-6 L -0.14914 -0.01636 L -0.18178 0.12006 " pathEditMode="relative" ptsTypes="AAA">
                                      <p:cBhvr>
                                        <p:cTn id="86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1.60494E-6 L 0.16042 -0.1787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8951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0.00031 L 0.02066 -0.1571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" y="-787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-1.60494E-6 L -0.15243 -0.19352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22" y="-969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09877E-6 L -0.04826 -0.12747 L -0.20712 -0.1108 " pathEditMode="relative" rAng="0" ptsTypes="AAA">
                                      <p:cBhvr>
                                        <p:cTn id="94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65" y="-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6" dur="3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7" dur="3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9" dur="3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0" dur="3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2" dur="3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3" dur="3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5" dur="3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6" dur="3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500"/>
                            </p:stCondLst>
                            <p:childTnLst>
                              <p:par>
                                <p:cTn id="2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2344 0.22586 " pathEditMode="relative" ptsTypes="AA">
                                      <p:cBhvr>
                                        <p:cTn id="327" dur="1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0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0 L 0.34028 -0.18112 " pathEditMode="relative" ptsTypes="AA">
                                      <p:cBhvr>
                                        <p:cTn id="329" dur="1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-0.06649 -0.34032 " pathEditMode="relative" ptsTypes="AA">
                                      <p:cBhvr>
                                        <p:cTn id="331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0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.20937 0.08793 " pathEditMode="relative" ptsTypes="AA">
                                      <p:cBhvr>
                                        <p:cTn id="333" dur="1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0" presetClass="path" presetSubtype="0" accel="50000" decel="5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L 0.09531 -0.2274 " pathEditMode="relative" ptsTypes="AA">
                                      <p:cBhvr>
                                        <p:cTn id="335" dur="1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6" presetID="0" presetClass="path" presetSubtype="0" accel="50000" decel="5000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0 0 L -0.19722 -0.13452 " pathEditMode="relative" ptsTypes="AA">
                                      <p:cBhvr>
                                        <p:cTn id="337" dur="1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0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L -0.12709 0.25085 " pathEditMode="relative" ptsTypes="AA">
                                      <p:cBhvr>
                                        <p:cTn id="339" dur="1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0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L 0.20469 0.12805 " pathEditMode="relative" ptsTypes="AA">
                                      <p:cBhvr>
                                        <p:cTn id="341" dur="1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500"/>
                            </p:stCondLst>
                            <p:childTnLst>
                              <p:par>
                                <p:cTn id="3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2413 0.19537 " pathEditMode="relative" ptsTypes="AA">
                                      <p:cBhvr>
                                        <p:cTn id="401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>
                            <p:stCondLst>
                              <p:cond delay="2000"/>
                            </p:stCondLst>
                            <p:childTnLst>
                              <p:par>
                                <p:cTn id="4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46914E-7 L 0.12604 0.19259 " pathEditMode="relative" rAng="0" ptsTypes="AA">
                                      <p:cBhvr>
                                        <p:cTn id="407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2" y="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4000"/>
                            </p:stCondLst>
                            <p:childTnLst>
                              <p:par>
                                <p:cTn id="4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17 0.19413 " pathEditMode="relative" ptsTypes="AA">
                                      <p:cBhvr>
                                        <p:cTn id="413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6000"/>
                            </p:stCondLst>
                            <p:childTnLst>
                              <p:par>
                                <p:cTn id="4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 animBg="1"/>
      <p:bldP spid="9" grpId="1" animBg="1"/>
      <p:bldP spid="77" grpId="0" animBg="1"/>
      <p:bldP spid="77" grpId="1" animBg="1"/>
      <p:bldP spid="80" grpId="0"/>
      <p:bldP spid="83" grpId="0"/>
      <p:bldP spid="83" grpId="1"/>
      <p:bldP spid="84" grpId="0"/>
      <p:bldP spid="86" grpId="0"/>
      <p:bldP spid="183" grpId="0" animBg="1"/>
      <p:bldP spid="184" grpId="0" animBg="1"/>
      <p:bldP spid="188" grpId="0"/>
      <p:bldP spid="189" grpId="0"/>
      <p:bldP spid="190" grpId="0"/>
      <p:bldP spid="191" grpId="0"/>
      <p:bldP spid="232" grpId="0" animBg="1"/>
      <p:bldP spid="232" grpId="1" animBg="1"/>
      <p:bldP spid="232" grpId="2" animBg="1"/>
      <p:bldP spid="233" grpId="0" animBg="1"/>
      <p:bldP spid="233" grpId="1" animBg="1"/>
      <p:bldP spid="233" grpId="2" animBg="1"/>
      <p:bldP spid="234" grpId="0" animBg="1"/>
      <p:bldP spid="234" grpId="1" animBg="1"/>
      <p:bldP spid="234" grpId="2" animBg="1"/>
      <p:bldP spid="235" grpId="0" animBg="1"/>
      <p:bldP spid="235" grpId="1" animBg="1"/>
      <p:bldP spid="235" grpId="2" animBg="1"/>
      <p:bldP spid="236" grpId="0" animBg="1"/>
      <p:bldP spid="236" grpId="1" animBg="1"/>
      <p:bldP spid="236" grpId="2" animBg="1"/>
      <p:bldP spid="237" grpId="0" animBg="1"/>
      <p:bldP spid="237" grpId="1" animBg="1"/>
      <p:bldP spid="237" grpId="2" animBg="1"/>
      <p:bldP spid="238" grpId="0" animBg="1"/>
      <p:bldP spid="238" grpId="1" animBg="1"/>
      <p:bldP spid="238" grpId="2" animBg="1"/>
      <p:bldP spid="239" grpId="0" animBg="1"/>
      <p:bldP spid="239" grpId="1" animBg="1"/>
      <p:bldP spid="239" grpId="2" animBg="1"/>
      <p:bldP spid="264" grpId="0" animBg="1"/>
      <p:bldP spid="264" grpId="1" animBg="1"/>
      <p:bldP spid="265" grpId="0" animBg="1"/>
      <p:bldP spid="265" grpId="1" animBg="1"/>
      <p:bldP spid="266" grpId="0" animBg="1"/>
      <p:bldP spid="266" grpId="1" animBg="1"/>
      <p:bldP spid="267" grpId="0" animBg="1"/>
      <p:bldP spid="268" grpId="0" animBg="1"/>
      <p:bldP spid="269" grpId="0" animBg="1"/>
      <p:bldP spid="270" grpId="0" animBg="1"/>
      <p:bldP spid="27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f7d198af6dcc6818463877e31176c2d4838c4c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226</Words>
  <Application>Microsoft Office PowerPoint</Application>
  <PresentationFormat>Экран (16:9)</PresentationFormat>
  <Paragraphs>116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81</cp:revision>
  <dcterms:created xsi:type="dcterms:W3CDTF">2014-03-10T09:45:07Z</dcterms:created>
  <dcterms:modified xsi:type="dcterms:W3CDTF">2016-09-28T17:24:57Z</dcterms:modified>
</cp:coreProperties>
</file>